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5" r:id="rId6"/>
    <p:sldId id="260" r:id="rId7"/>
    <p:sldId id="261" r:id="rId8"/>
    <p:sldId id="262" r:id="rId9"/>
    <p:sldId id="263" r:id="rId10"/>
    <p:sldId id="266" r:id="rId11"/>
    <p:sldId id="267" r:id="rId12"/>
    <p:sldId id="268" r:id="rId13"/>
    <p:sldId id="269" r:id="rId14"/>
    <p:sldId id="270" r:id="rId15"/>
    <p:sldId id="271" r:id="rId16"/>
    <p:sldId id="272" r:id="rId17"/>
    <p:sldId id="264"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756" autoAdjust="0"/>
  </p:normalViewPr>
  <p:slideViewPr>
    <p:cSldViewPr>
      <p:cViewPr varScale="1">
        <p:scale>
          <a:sx n="90" d="100"/>
          <a:sy n="90" d="100"/>
        </p:scale>
        <p:origin x="100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E8334AE-DAC1-40E3-84F4-52356F2BE258}" type="datetimeFigureOut">
              <a:rPr lang="ru-RU" smtClean="0"/>
              <a:t>27.02.2023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69A7A6-E773-4F83-9E1A-7DCBF07F27C3}" type="slidenum">
              <a:rPr lang="ru-RU" smtClean="0"/>
              <a:t>‹#›</a:t>
            </a:fld>
            <a:endParaRPr lang="ru-RU"/>
          </a:p>
        </p:txBody>
      </p:sp>
    </p:spTree>
    <p:extLst>
      <p:ext uri="{BB962C8B-B14F-4D97-AF65-F5344CB8AC3E}">
        <p14:creationId xmlns:p14="http://schemas.microsoft.com/office/powerpoint/2010/main" val="608154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E8334AE-DAC1-40E3-84F4-52356F2BE258}" type="datetimeFigureOut">
              <a:rPr lang="ru-RU" smtClean="0"/>
              <a:t>27.02.2023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69A7A6-E773-4F83-9E1A-7DCBF07F27C3}" type="slidenum">
              <a:rPr lang="ru-RU" smtClean="0"/>
              <a:t>‹#›</a:t>
            </a:fld>
            <a:endParaRPr lang="ru-RU"/>
          </a:p>
        </p:txBody>
      </p:sp>
    </p:spTree>
    <p:extLst>
      <p:ext uri="{BB962C8B-B14F-4D97-AF65-F5344CB8AC3E}">
        <p14:creationId xmlns:p14="http://schemas.microsoft.com/office/powerpoint/2010/main" val="316955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E8334AE-DAC1-40E3-84F4-52356F2BE258}" type="datetimeFigureOut">
              <a:rPr lang="ru-RU" smtClean="0"/>
              <a:t>27.02.2023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69A7A6-E773-4F83-9E1A-7DCBF07F27C3}" type="slidenum">
              <a:rPr lang="ru-RU" smtClean="0"/>
              <a:t>‹#›</a:t>
            </a:fld>
            <a:endParaRPr lang="ru-RU"/>
          </a:p>
        </p:txBody>
      </p:sp>
    </p:spTree>
    <p:extLst>
      <p:ext uri="{BB962C8B-B14F-4D97-AF65-F5344CB8AC3E}">
        <p14:creationId xmlns:p14="http://schemas.microsoft.com/office/powerpoint/2010/main" val="425393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E8334AE-DAC1-40E3-84F4-52356F2BE258}" type="datetimeFigureOut">
              <a:rPr lang="ru-RU" smtClean="0"/>
              <a:t>27.02.2023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69A7A6-E773-4F83-9E1A-7DCBF07F27C3}" type="slidenum">
              <a:rPr lang="ru-RU" smtClean="0"/>
              <a:t>‹#›</a:t>
            </a:fld>
            <a:endParaRPr lang="ru-RU"/>
          </a:p>
        </p:txBody>
      </p:sp>
    </p:spTree>
    <p:extLst>
      <p:ext uri="{BB962C8B-B14F-4D97-AF65-F5344CB8AC3E}">
        <p14:creationId xmlns:p14="http://schemas.microsoft.com/office/powerpoint/2010/main" val="2406453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E8334AE-DAC1-40E3-84F4-52356F2BE258}" type="datetimeFigureOut">
              <a:rPr lang="ru-RU" smtClean="0"/>
              <a:t>27.02.2023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69A7A6-E773-4F83-9E1A-7DCBF07F27C3}" type="slidenum">
              <a:rPr lang="ru-RU" smtClean="0"/>
              <a:t>‹#›</a:t>
            </a:fld>
            <a:endParaRPr lang="ru-RU"/>
          </a:p>
        </p:txBody>
      </p:sp>
    </p:spTree>
    <p:extLst>
      <p:ext uri="{BB962C8B-B14F-4D97-AF65-F5344CB8AC3E}">
        <p14:creationId xmlns:p14="http://schemas.microsoft.com/office/powerpoint/2010/main" val="1429002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E8334AE-DAC1-40E3-84F4-52356F2BE258}" type="datetimeFigureOut">
              <a:rPr lang="ru-RU" smtClean="0"/>
              <a:t>27.02.2023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69A7A6-E773-4F83-9E1A-7DCBF07F27C3}" type="slidenum">
              <a:rPr lang="ru-RU" smtClean="0"/>
              <a:t>‹#›</a:t>
            </a:fld>
            <a:endParaRPr lang="ru-RU"/>
          </a:p>
        </p:txBody>
      </p:sp>
    </p:spTree>
    <p:extLst>
      <p:ext uri="{BB962C8B-B14F-4D97-AF65-F5344CB8AC3E}">
        <p14:creationId xmlns:p14="http://schemas.microsoft.com/office/powerpoint/2010/main" val="2888179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E8334AE-DAC1-40E3-84F4-52356F2BE258}" type="datetimeFigureOut">
              <a:rPr lang="ru-RU" smtClean="0"/>
              <a:t>27.02.2023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F69A7A6-E773-4F83-9E1A-7DCBF07F27C3}" type="slidenum">
              <a:rPr lang="ru-RU" smtClean="0"/>
              <a:t>‹#›</a:t>
            </a:fld>
            <a:endParaRPr lang="ru-RU"/>
          </a:p>
        </p:txBody>
      </p:sp>
    </p:spTree>
    <p:extLst>
      <p:ext uri="{BB962C8B-B14F-4D97-AF65-F5344CB8AC3E}">
        <p14:creationId xmlns:p14="http://schemas.microsoft.com/office/powerpoint/2010/main" val="2392338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E8334AE-DAC1-40E3-84F4-52356F2BE258}" type="datetimeFigureOut">
              <a:rPr lang="ru-RU" smtClean="0"/>
              <a:t>27.02.2023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F69A7A6-E773-4F83-9E1A-7DCBF07F27C3}" type="slidenum">
              <a:rPr lang="ru-RU" smtClean="0"/>
              <a:t>‹#›</a:t>
            </a:fld>
            <a:endParaRPr lang="ru-RU"/>
          </a:p>
        </p:txBody>
      </p:sp>
    </p:spTree>
    <p:extLst>
      <p:ext uri="{BB962C8B-B14F-4D97-AF65-F5344CB8AC3E}">
        <p14:creationId xmlns:p14="http://schemas.microsoft.com/office/powerpoint/2010/main" val="1850422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E8334AE-DAC1-40E3-84F4-52356F2BE258}" type="datetimeFigureOut">
              <a:rPr lang="ru-RU" smtClean="0"/>
              <a:t>27.02.2023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F69A7A6-E773-4F83-9E1A-7DCBF07F27C3}" type="slidenum">
              <a:rPr lang="ru-RU" smtClean="0"/>
              <a:t>‹#›</a:t>
            </a:fld>
            <a:endParaRPr lang="ru-RU"/>
          </a:p>
        </p:txBody>
      </p:sp>
    </p:spTree>
    <p:extLst>
      <p:ext uri="{BB962C8B-B14F-4D97-AF65-F5344CB8AC3E}">
        <p14:creationId xmlns:p14="http://schemas.microsoft.com/office/powerpoint/2010/main" val="362052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E8334AE-DAC1-40E3-84F4-52356F2BE258}" type="datetimeFigureOut">
              <a:rPr lang="ru-RU" smtClean="0"/>
              <a:t>27.02.2023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69A7A6-E773-4F83-9E1A-7DCBF07F27C3}" type="slidenum">
              <a:rPr lang="ru-RU" smtClean="0"/>
              <a:t>‹#›</a:t>
            </a:fld>
            <a:endParaRPr lang="ru-RU"/>
          </a:p>
        </p:txBody>
      </p:sp>
    </p:spTree>
    <p:extLst>
      <p:ext uri="{BB962C8B-B14F-4D97-AF65-F5344CB8AC3E}">
        <p14:creationId xmlns:p14="http://schemas.microsoft.com/office/powerpoint/2010/main" val="332185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E8334AE-DAC1-40E3-84F4-52356F2BE258}" type="datetimeFigureOut">
              <a:rPr lang="ru-RU" smtClean="0"/>
              <a:t>27.02.2023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69A7A6-E773-4F83-9E1A-7DCBF07F27C3}" type="slidenum">
              <a:rPr lang="ru-RU" smtClean="0"/>
              <a:t>‹#›</a:t>
            </a:fld>
            <a:endParaRPr lang="ru-RU"/>
          </a:p>
        </p:txBody>
      </p:sp>
    </p:spTree>
    <p:extLst>
      <p:ext uri="{BB962C8B-B14F-4D97-AF65-F5344CB8AC3E}">
        <p14:creationId xmlns:p14="http://schemas.microsoft.com/office/powerpoint/2010/main" val="83636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334AE-DAC1-40E3-84F4-52356F2BE258}" type="datetimeFigureOut">
              <a:rPr lang="ru-RU" smtClean="0"/>
              <a:t>27.02.2023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9A7A6-E773-4F83-9E1A-7DCBF07F27C3}" type="slidenum">
              <a:rPr lang="ru-RU" smtClean="0"/>
              <a:t>‹#›</a:t>
            </a:fld>
            <a:endParaRPr lang="ru-RU"/>
          </a:p>
        </p:txBody>
      </p:sp>
    </p:spTree>
    <p:extLst>
      <p:ext uri="{BB962C8B-B14F-4D97-AF65-F5344CB8AC3E}">
        <p14:creationId xmlns:p14="http://schemas.microsoft.com/office/powerpoint/2010/main" val="4113154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gif"/><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548680"/>
            <a:ext cx="7846640" cy="1730623"/>
          </a:xfrm>
        </p:spPr>
        <p:txBody>
          <a:bodyPr>
            <a:normAutofit fontScale="90000"/>
          </a:bodyPr>
          <a:lstStyle/>
          <a:p>
            <a:r>
              <a:rPr lang="ru-RU" dirty="0"/>
              <a:t>Линейка техники для производства и хранения картофеля</a:t>
            </a:r>
          </a:p>
        </p:txBody>
      </p:sp>
      <p:sp>
        <p:nvSpPr>
          <p:cNvPr id="3" name="Подзаголовок 2"/>
          <p:cNvSpPr>
            <a:spLocks noGrp="1"/>
          </p:cNvSpPr>
          <p:nvPr>
            <p:ph type="subTitle" idx="1"/>
          </p:nvPr>
        </p:nvSpPr>
        <p:spPr>
          <a:xfrm>
            <a:off x="1259632" y="2708920"/>
            <a:ext cx="6400800" cy="1752600"/>
          </a:xfrm>
        </p:spPr>
        <p:txBody>
          <a:bodyPr/>
          <a:lstStyle/>
          <a:p>
            <a:r>
              <a:rPr lang="ru-RU" dirty="0"/>
              <a:t>От подготовки почвы до фасовки готового продукта</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4077072"/>
            <a:ext cx="7596336" cy="1663383"/>
          </a:xfrm>
          <a:prstGeom prst="rect">
            <a:avLst/>
          </a:prstGeom>
        </p:spPr>
      </p:pic>
    </p:spTree>
    <p:extLst>
      <p:ext uri="{BB962C8B-B14F-4D97-AF65-F5344CB8AC3E}">
        <p14:creationId xmlns:p14="http://schemas.microsoft.com/office/powerpoint/2010/main" val="1930404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4624"/>
            <a:ext cx="7846640" cy="576064"/>
          </a:xfrm>
        </p:spPr>
        <p:txBody>
          <a:bodyPr>
            <a:normAutofit fontScale="90000"/>
          </a:bodyPr>
          <a:lstStyle/>
          <a:p>
            <a:r>
              <a:rPr lang="ru-RU" dirty="0"/>
              <a:t>Хранение</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518" y="776054"/>
            <a:ext cx="152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452889"/>
            <a:ext cx="4572000" cy="646331"/>
          </a:xfrm>
          <a:prstGeom prst="rect">
            <a:avLst/>
          </a:prstGeom>
        </p:spPr>
        <p:txBody>
          <a:bodyPr>
            <a:spAutoFit/>
          </a:bodyPr>
          <a:lstStyle/>
          <a:p>
            <a:r>
              <a:rPr lang="ru-RU" dirty="0"/>
              <a:t>Национальная академия наук Беларуси</a:t>
            </a:r>
          </a:p>
          <a:p>
            <a:r>
              <a:rPr lang="ru-RU" dirty="0"/>
              <a:t>ЭКСПЕРИМЕНТАЛЬНЫЙ ЗАВОД</a:t>
            </a:r>
          </a:p>
        </p:txBody>
      </p:sp>
      <p:sp>
        <p:nvSpPr>
          <p:cNvPr id="4" name="Прямоугольник 3"/>
          <p:cNvSpPr/>
          <p:nvPr/>
        </p:nvSpPr>
        <p:spPr>
          <a:xfrm>
            <a:off x="285343" y="4408629"/>
            <a:ext cx="4229001" cy="2492990"/>
          </a:xfrm>
          <a:prstGeom prst="rect">
            <a:avLst/>
          </a:prstGeom>
        </p:spPr>
        <p:txBody>
          <a:bodyPr wrap="square">
            <a:spAutoFit/>
          </a:bodyPr>
          <a:lstStyle/>
          <a:p>
            <a:r>
              <a:rPr lang="ru-RU" sz="1600" b="1" dirty="0"/>
              <a:t>Конвейер телескопический КТ-40 </a:t>
            </a:r>
            <a:r>
              <a:rPr lang="ru-RU" sz="1400" dirty="0"/>
              <a:t>предназначен для перемещения </a:t>
            </a:r>
            <a:r>
              <a:rPr lang="ru-RU" sz="1400" dirty="0" err="1"/>
              <a:t>корнеклубнеплодов</a:t>
            </a:r>
            <a:r>
              <a:rPr lang="ru-RU" sz="1400" dirty="0"/>
              <a:t> внутри картофелехранилища, так и на открытой площадке. Конвейер телескопический  состоит из двух соединенных между собой конвейеров по восемь метров длинной каждый. Также конвейер можно использовать как длинный переборочный стол, что удобно при закладке на хранение. Высота выгрузки конвейера регулируется с помощью ручного гидронасоса. </a:t>
            </a:r>
            <a:r>
              <a:rPr lang="ru-RU" sz="1400" b="1" dirty="0"/>
              <a:t>800 000 руб.</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343" y="1262500"/>
            <a:ext cx="4196393" cy="314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600" y="1304848"/>
            <a:ext cx="4125999" cy="306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4609098" y="4367445"/>
            <a:ext cx="4229001" cy="2492990"/>
          </a:xfrm>
          <a:prstGeom prst="rect">
            <a:avLst/>
          </a:prstGeom>
        </p:spPr>
        <p:txBody>
          <a:bodyPr wrap="square">
            <a:spAutoFit/>
          </a:bodyPr>
          <a:lstStyle/>
          <a:p>
            <a:r>
              <a:rPr lang="ru-RU" sz="1600" b="1" dirty="0"/>
              <a:t>Загрузчик телескопический ЗТ-40 </a:t>
            </a:r>
            <a:r>
              <a:rPr lang="ru-RU" sz="1400" dirty="0"/>
              <a:t>предназначен для загрузки овощей в хранилище(бурты) при навальном типе хранения, а так же в контейнера и навалом в транспортные средства. Принцип работы:</a:t>
            </a:r>
          </a:p>
          <a:p>
            <a:r>
              <a:rPr lang="ru-RU" sz="1400" dirty="0"/>
              <a:t>Продукция с подающего транспортера загружается в прорезиненную приемную горловину и по шевронной ленте </a:t>
            </a:r>
            <a:r>
              <a:rPr lang="ru-RU" sz="1400" dirty="0" err="1"/>
              <a:t>Barbieri</a:t>
            </a:r>
            <a:r>
              <a:rPr lang="ru-RU" sz="1400" dirty="0"/>
              <a:t>(Италия) подается в бурты на высоту до 5,7 метров на расстояние до 12,5 метров, либо сразу в транспортные средства или контейнера. </a:t>
            </a:r>
            <a:r>
              <a:rPr lang="ru-RU" sz="1400" b="1" dirty="0"/>
              <a:t>2 400 000 </a:t>
            </a:r>
            <a:r>
              <a:rPr lang="ru-RU" sz="1400" dirty="0"/>
              <a:t>руб.</a:t>
            </a:r>
          </a:p>
        </p:txBody>
      </p:sp>
    </p:spTree>
    <p:extLst>
      <p:ext uri="{BB962C8B-B14F-4D97-AF65-F5344CB8AC3E}">
        <p14:creationId xmlns:p14="http://schemas.microsoft.com/office/powerpoint/2010/main" val="902537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4624"/>
            <a:ext cx="7846640" cy="576064"/>
          </a:xfrm>
        </p:spPr>
        <p:txBody>
          <a:bodyPr>
            <a:normAutofit fontScale="90000"/>
          </a:bodyPr>
          <a:lstStyle/>
          <a:p>
            <a:r>
              <a:rPr lang="ru-RU" dirty="0"/>
              <a:t>Хранение</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518" y="776054"/>
            <a:ext cx="152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452889"/>
            <a:ext cx="4572000" cy="646331"/>
          </a:xfrm>
          <a:prstGeom prst="rect">
            <a:avLst/>
          </a:prstGeom>
        </p:spPr>
        <p:txBody>
          <a:bodyPr>
            <a:spAutoFit/>
          </a:bodyPr>
          <a:lstStyle/>
          <a:p>
            <a:r>
              <a:rPr lang="ru-RU" dirty="0"/>
              <a:t>Национальная академия наук Беларуси</a:t>
            </a:r>
          </a:p>
          <a:p>
            <a:r>
              <a:rPr lang="ru-RU" dirty="0"/>
              <a:t>ЭКСПЕРИМЕНТАЛЬНЫЙ ЗАВОД</a:t>
            </a:r>
          </a:p>
        </p:txBody>
      </p:sp>
      <p:sp>
        <p:nvSpPr>
          <p:cNvPr id="4" name="Прямоугольник 3"/>
          <p:cNvSpPr/>
          <p:nvPr/>
        </p:nvSpPr>
        <p:spPr>
          <a:xfrm>
            <a:off x="285343" y="4408629"/>
            <a:ext cx="4229001" cy="2277547"/>
          </a:xfrm>
          <a:prstGeom prst="rect">
            <a:avLst/>
          </a:prstGeom>
        </p:spPr>
        <p:txBody>
          <a:bodyPr wrap="square">
            <a:spAutoFit/>
          </a:bodyPr>
          <a:lstStyle/>
          <a:p>
            <a:r>
              <a:rPr lang="ru-RU" sz="1400" b="1" dirty="0"/>
              <a:t>Подборщик картофеля самоходный ПКС-100(КРОТ)</a:t>
            </a:r>
            <a:r>
              <a:rPr lang="ru-RU" sz="1400" dirty="0"/>
              <a:t> применяется для выемки картофеля, лука и </a:t>
            </a:r>
            <a:r>
              <a:rPr lang="ru-RU" sz="1400" dirty="0" err="1"/>
              <a:t>т.д</a:t>
            </a:r>
            <a:r>
              <a:rPr lang="ru-RU" sz="1400" dirty="0"/>
              <a:t> из буртов с навальным типом хранения с высокой производительностью до 100т/ч.</a:t>
            </a:r>
          </a:p>
          <a:p>
            <a:r>
              <a:rPr lang="ru-RU" sz="1400" dirty="0"/>
              <a:t>Подборщик картофеля состоит из двух частей:</a:t>
            </a:r>
          </a:p>
          <a:p>
            <a:r>
              <a:rPr lang="ru-RU" sz="1400" dirty="0"/>
              <a:t>1. самоходный тягач с усиленным прутковым транспортером;</a:t>
            </a:r>
          </a:p>
          <a:p>
            <a:r>
              <a:rPr lang="ru-RU" sz="1400" dirty="0"/>
              <a:t>2 прицепной телескопический транспортер для подачи поднятого из бурта продукта далее на любую технологическую линию</a:t>
            </a:r>
            <a:r>
              <a:rPr lang="ru-RU" sz="1600" b="1" dirty="0"/>
              <a:t>. </a:t>
            </a:r>
            <a:r>
              <a:rPr lang="ru-RU" sz="1400" b="1" dirty="0"/>
              <a:t>2 700 000 руб.</a:t>
            </a:r>
          </a:p>
        </p:txBody>
      </p:sp>
      <p:sp>
        <p:nvSpPr>
          <p:cNvPr id="10" name="Прямоугольник 9"/>
          <p:cNvSpPr/>
          <p:nvPr/>
        </p:nvSpPr>
        <p:spPr>
          <a:xfrm>
            <a:off x="4609098" y="4367445"/>
            <a:ext cx="4229001" cy="2246769"/>
          </a:xfrm>
          <a:prstGeom prst="rect">
            <a:avLst/>
          </a:prstGeom>
        </p:spPr>
        <p:txBody>
          <a:bodyPr wrap="square">
            <a:spAutoFit/>
          </a:bodyPr>
          <a:lstStyle/>
          <a:p>
            <a:r>
              <a:rPr lang="ru-RU" sz="1400" b="1" dirty="0"/>
              <a:t>УСТРОЙСТВО НАПОЛНЕНИЯ УНИВЕРСАЛЬНОЕ УНБ-2 </a:t>
            </a:r>
            <a:r>
              <a:rPr lang="ru-RU" sz="1400" dirty="0"/>
              <a:t>предназначено для автоматического наполнения мешков (</a:t>
            </a:r>
            <a:r>
              <a:rPr lang="ru-RU" sz="1400" dirty="0" err="1"/>
              <a:t>биг</a:t>
            </a:r>
            <a:r>
              <a:rPr lang="ru-RU" sz="1400" dirty="0"/>
              <a:t>-бегов)  или контейнеров овощами.</a:t>
            </a:r>
          </a:p>
          <a:p>
            <a:r>
              <a:rPr lang="ru-RU" sz="1400" dirty="0"/>
              <a:t>Устройство оборудовано:</a:t>
            </a:r>
          </a:p>
          <a:p>
            <a:endParaRPr lang="ru-RU" sz="1400" dirty="0"/>
          </a:p>
          <a:p>
            <a:r>
              <a:rPr lang="ru-RU" sz="1400" dirty="0"/>
              <a:t>– автоматическим переключением с мешка на мешок,</a:t>
            </a:r>
          </a:p>
          <a:p>
            <a:r>
              <a:rPr lang="ru-RU" sz="1400" dirty="0"/>
              <a:t>– гасителем падения управляемого ультразвуковым датчиком.</a:t>
            </a:r>
          </a:p>
          <a:p>
            <a:r>
              <a:rPr lang="ru-RU" sz="1400" b="1" dirty="0"/>
              <a:t>1</a:t>
            </a:r>
            <a:r>
              <a:rPr lang="ru-RU" sz="1400" dirty="0"/>
              <a:t> </a:t>
            </a:r>
            <a:r>
              <a:rPr lang="ru-RU" sz="1400" b="1" dirty="0"/>
              <a:t>500 000 </a:t>
            </a:r>
            <a:r>
              <a:rPr lang="ru-RU" sz="1400" dirty="0"/>
              <a:t>руб.</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04" y="1251374"/>
            <a:ext cx="4074772" cy="305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314095"/>
            <a:ext cx="3296964" cy="2930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4335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4624"/>
            <a:ext cx="7846640" cy="576064"/>
          </a:xfrm>
        </p:spPr>
        <p:txBody>
          <a:bodyPr>
            <a:normAutofit fontScale="90000"/>
          </a:bodyPr>
          <a:lstStyle/>
          <a:p>
            <a:r>
              <a:rPr lang="ru-RU" dirty="0"/>
              <a:t>Предпродажная подготовка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518" y="776054"/>
            <a:ext cx="152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452889"/>
            <a:ext cx="4572000" cy="646331"/>
          </a:xfrm>
          <a:prstGeom prst="rect">
            <a:avLst/>
          </a:prstGeom>
        </p:spPr>
        <p:txBody>
          <a:bodyPr>
            <a:spAutoFit/>
          </a:bodyPr>
          <a:lstStyle/>
          <a:p>
            <a:r>
              <a:rPr lang="ru-RU" dirty="0"/>
              <a:t>Национальная академия наук Беларуси</a:t>
            </a:r>
          </a:p>
          <a:p>
            <a:r>
              <a:rPr lang="ru-RU" dirty="0"/>
              <a:t>ЭКСПЕРИМЕНТАЛЬНЫЙ ЗАВОД</a:t>
            </a:r>
          </a:p>
        </p:txBody>
      </p:sp>
      <p:sp>
        <p:nvSpPr>
          <p:cNvPr id="4" name="Прямоугольник 3"/>
          <p:cNvSpPr/>
          <p:nvPr/>
        </p:nvSpPr>
        <p:spPr>
          <a:xfrm>
            <a:off x="278851" y="4021308"/>
            <a:ext cx="4229001" cy="2800767"/>
          </a:xfrm>
          <a:prstGeom prst="rect">
            <a:avLst/>
          </a:prstGeom>
        </p:spPr>
        <p:txBody>
          <a:bodyPr wrap="square">
            <a:spAutoFit/>
          </a:bodyPr>
          <a:lstStyle/>
          <a:p>
            <a:r>
              <a:rPr lang="ru-RU" sz="1600" b="1" dirty="0"/>
              <a:t>Инспекционный стол СПР-10-03 </a:t>
            </a:r>
            <a:r>
              <a:rPr lang="ru-RU" sz="1200" dirty="0"/>
              <a:t>предназначен  для работы в сидячем положении и ручной сортировки картофеля, лука репчатого и других овощей. Ролики из ПВХ (поливинилхлорида), передвигаясь по столу, медленно вращаются, обеспечивая вращение овощей и тем самым их инспектирования. Скорость передвижения роликов можно изменять с помощью частотного преобразователя. Рама стола опирается на 4 ножки с регулировкой высоты. Стол комплектуется по заявке заказчика либо лотком для дальнейшей подачи продукта по линии, либо </a:t>
            </a:r>
            <a:r>
              <a:rPr lang="ru-RU" sz="1200" dirty="0" err="1"/>
              <a:t>сеткодержателем</a:t>
            </a:r>
            <a:r>
              <a:rPr lang="ru-RU" sz="1200" dirty="0"/>
              <a:t> для наполнения сеток. В стандартной комплектации стол оборудован освещением и перегородками для отбракованного продукта.</a:t>
            </a:r>
          </a:p>
          <a:p>
            <a:r>
              <a:rPr lang="ru-RU" sz="1400" b="1" dirty="0"/>
              <a:t>980 000 руб.</a:t>
            </a:r>
          </a:p>
        </p:txBody>
      </p:sp>
      <p:sp>
        <p:nvSpPr>
          <p:cNvPr id="10" name="Прямоугольник 9"/>
          <p:cNvSpPr/>
          <p:nvPr/>
        </p:nvSpPr>
        <p:spPr>
          <a:xfrm>
            <a:off x="4609098" y="4367445"/>
            <a:ext cx="4229001" cy="2246769"/>
          </a:xfrm>
          <a:prstGeom prst="rect">
            <a:avLst/>
          </a:prstGeom>
        </p:spPr>
        <p:txBody>
          <a:bodyPr wrap="square">
            <a:spAutoFit/>
          </a:bodyPr>
          <a:lstStyle/>
          <a:p>
            <a:r>
              <a:rPr lang="ru-RU" sz="1400" b="1" dirty="0"/>
              <a:t>МАШИНА ДЛЯ ЗАТАРИВАНИЯ КОРНЕКЛУБНЕПЛОДОВ МЗК-2</a:t>
            </a:r>
          </a:p>
          <a:p>
            <a:r>
              <a:rPr lang="ru-RU" sz="1400" dirty="0"/>
              <a:t>Машина предназначена для затаривания </a:t>
            </a:r>
            <a:r>
              <a:rPr lang="ru-RU" sz="1400" dirty="0" err="1"/>
              <a:t>корнеклубнеплодов</a:t>
            </a:r>
            <a:r>
              <a:rPr lang="ru-RU" sz="1400" dirty="0"/>
              <a:t> в сетку или мешок.</a:t>
            </a:r>
          </a:p>
          <a:p>
            <a:endParaRPr lang="ru-RU" sz="1400" dirty="0"/>
          </a:p>
          <a:p>
            <a:r>
              <a:rPr lang="ru-RU" sz="1400" dirty="0"/>
              <a:t>Два оператора параллельно производят заполнение сеток закрепленных в направляющих лотках при помощи подающего транспортера, срабатывающего от нажатия педали-пускателя.</a:t>
            </a:r>
          </a:p>
          <a:p>
            <a:r>
              <a:rPr lang="ru-RU" sz="1400" b="1" dirty="0"/>
              <a:t>600 000 </a:t>
            </a:r>
            <a:r>
              <a:rPr lang="ru-RU" sz="1400" dirty="0"/>
              <a:t>руб.</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12" y="1157055"/>
            <a:ext cx="4269931" cy="284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157055"/>
            <a:ext cx="2846695" cy="289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027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4624"/>
            <a:ext cx="7846640" cy="576064"/>
          </a:xfrm>
        </p:spPr>
        <p:txBody>
          <a:bodyPr>
            <a:normAutofit fontScale="90000"/>
          </a:bodyPr>
          <a:lstStyle/>
          <a:p>
            <a:r>
              <a:rPr lang="ru-RU" dirty="0"/>
              <a:t>Предпродажная подготовка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518" y="776054"/>
            <a:ext cx="152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452889"/>
            <a:ext cx="4572000" cy="646331"/>
          </a:xfrm>
          <a:prstGeom prst="rect">
            <a:avLst/>
          </a:prstGeom>
        </p:spPr>
        <p:txBody>
          <a:bodyPr>
            <a:spAutoFit/>
          </a:bodyPr>
          <a:lstStyle/>
          <a:p>
            <a:r>
              <a:rPr lang="ru-RU" dirty="0"/>
              <a:t>Национальная академия наук Беларуси</a:t>
            </a:r>
          </a:p>
          <a:p>
            <a:r>
              <a:rPr lang="ru-RU" dirty="0"/>
              <a:t>ЭКСПЕРИМЕНТАЛЬНЫЙ ЗАВОД</a:t>
            </a:r>
          </a:p>
        </p:txBody>
      </p:sp>
      <p:sp>
        <p:nvSpPr>
          <p:cNvPr id="4" name="Прямоугольник 3"/>
          <p:cNvSpPr/>
          <p:nvPr/>
        </p:nvSpPr>
        <p:spPr>
          <a:xfrm>
            <a:off x="278851" y="4021308"/>
            <a:ext cx="4229001" cy="1477328"/>
          </a:xfrm>
          <a:prstGeom prst="rect">
            <a:avLst/>
          </a:prstGeom>
        </p:spPr>
        <p:txBody>
          <a:bodyPr wrap="square">
            <a:spAutoFit/>
          </a:bodyPr>
          <a:lstStyle/>
          <a:p>
            <a:r>
              <a:rPr lang="ru-RU" sz="1600" b="1" dirty="0"/>
              <a:t>МАШИНА ДЛЯ СУХОЙ ОЧИСТКИ МСОК-5</a:t>
            </a:r>
          </a:p>
          <a:p>
            <a:r>
              <a:rPr lang="ru-RU" sz="1200" dirty="0"/>
              <a:t>Машина предназначена для очистки </a:t>
            </a:r>
            <a:r>
              <a:rPr lang="ru-RU" sz="1200" dirty="0" err="1"/>
              <a:t>корнеклубнеплодов</a:t>
            </a:r>
            <a:r>
              <a:rPr lang="ru-RU" sz="1200" dirty="0"/>
              <a:t> от земли, грязи, песка, глины,  для придания им товарного вида. Имеет возможность плавной  регулировки скорости вращения щеток. При необходимости комплектуются циклоном для удаления пыли.</a:t>
            </a:r>
          </a:p>
          <a:p>
            <a:r>
              <a:rPr lang="ru-RU" sz="1400" b="1" dirty="0"/>
              <a:t>700 000 руб.</a:t>
            </a:r>
          </a:p>
        </p:txBody>
      </p:sp>
      <p:sp>
        <p:nvSpPr>
          <p:cNvPr id="10" name="Прямоугольник 9"/>
          <p:cNvSpPr/>
          <p:nvPr/>
        </p:nvSpPr>
        <p:spPr>
          <a:xfrm>
            <a:off x="4534931" y="4022931"/>
            <a:ext cx="4229001" cy="2677656"/>
          </a:xfrm>
          <a:prstGeom prst="rect">
            <a:avLst/>
          </a:prstGeom>
        </p:spPr>
        <p:txBody>
          <a:bodyPr wrap="square">
            <a:spAutoFit/>
          </a:bodyPr>
          <a:lstStyle/>
          <a:p>
            <a:r>
              <a:rPr lang="ru-RU" sz="1400" b="1" dirty="0"/>
              <a:t>МАШИНА ДЛЯ МОЙКИ ОВОЩЕЙ УМК-10</a:t>
            </a:r>
            <a:r>
              <a:rPr lang="ru-RU" sz="1400" dirty="0"/>
              <a:t> предназначена для высокопроизводительной и эффективной мойки продукта (картофель, морковь, свекла).Принцип работы: Продукт подается в моечный вращающийся барабан, большая часть которого погружена в емкость с водой. В барабане под определенным углом установлены лопасти из нержавеющей стали, продвигающие продукт в процессе мойки к выгрузному транспортеру. На выгрузном транспортере установлены дополнительные форсунки, омывающие выходящий продукт чистой водой.  </a:t>
            </a:r>
            <a:r>
              <a:rPr lang="ru-RU" sz="1400" b="1" dirty="0"/>
              <a:t>1</a:t>
            </a:r>
            <a:r>
              <a:rPr lang="ru-RU" sz="1400" dirty="0"/>
              <a:t> </a:t>
            </a:r>
            <a:r>
              <a:rPr lang="ru-RU" sz="1400" b="1" dirty="0"/>
              <a:t>800 000 </a:t>
            </a:r>
            <a:r>
              <a:rPr lang="ru-RU" sz="1400" dirty="0"/>
              <a:t>руб.</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268760"/>
            <a:ext cx="3487633" cy="264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287" y="1346604"/>
            <a:ext cx="3816424" cy="267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457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4624"/>
            <a:ext cx="7846640" cy="576064"/>
          </a:xfrm>
        </p:spPr>
        <p:txBody>
          <a:bodyPr>
            <a:normAutofit fontScale="90000"/>
          </a:bodyPr>
          <a:lstStyle/>
          <a:p>
            <a:r>
              <a:rPr lang="ru-RU" dirty="0"/>
              <a:t>Предпродажная подготовка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518" y="776054"/>
            <a:ext cx="152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452889"/>
            <a:ext cx="4572000" cy="646331"/>
          </a:xfrm>
          <a:prstGeom prst="rect">
            <a:avLst/>
          </a:prstGeom>
        </p:spPr>
        <p:txBody>
          <a:bodyPr>
            <a:spAutoFit/>
          </a:bodyPr>
          <a:lstStyle/>
          <a:p>
            <a:r>
              <a:rPr lang="ru-RU" dirty="0"/>
              <a:t>Национальная академия наук Беларуси</a:t>
            </a:r>
          </a:p>
          <a:p>
            <a:r>
              <a:rPr lang="ru-RU" dirty="0"/>
              <a:t>ЭКСПЕРИМЕНТАЛЬНЫЙ ЗАВОД</a:t>
            </a:r>
          </a:p>
        </p:txBody>
      </p:sp>
      <p:sp>
        <p:nvSpPr>
          <p:cNvPr id="4" name="Прямоугольник 3"/>
          <p:cNvSpPr/>
          <p:nvPr/>
        </p:nvSpPr>
        <p:spPr>
          <a:xfrm>
            <a:off x="179512" y="4053709"/>
            <a:ext cx="4229001" cy="2646878"/>
          </a:xfrm>
          <a:prstGeom prst="rect">
            <a:avLst/>
          </a:prstGeom>
        </p:spPr>
        <p:txBody>
          <a:bodyPr wrap="square">
            <a:spAutoFit/>
          </a:bodyPr>
          <a:lstStyle/>
          <a:p>
            <a:r>
              <a:rPr lang="ru-RU" sz="1600" b="1" dirty="0"/>
              <a:t>МАШИНА КАЛИБРОВОЧНАЯ (СЕТЧАТАЯ) МК-900 </a:t>
            </a:r>
            <a:r>
              <a:rPr lang="ru-RU" sz="1200" dirty="0"/>
              <a:t>Предназначена для автоматической сортировки </a:t>
            </a:r>
            <a:r>
              <a:rPr lang="ru-RU" sz="1200" dirty="0" err="1"/>
              <a:t>корнеклубнеплодов</a:t>
            </a:r>
            <a:r>
              <a:rPr lang="ru-RU" sz="1200" dirty="0"/>
              <a:t> на две фракции (размер ячейки по заявке заказчика).</a:t>
            </a:r>
          </a:p>
          <a:p>
            <a:endParaRPr lang="ru-RU" sz="1200" dirty="0"/>
          </a:p>
          <a:p>
            <a:r>
              <a:rPr lang="ru-RU" sz="1200" dirty="0"/>
              <a:t>Машина калибрует только круглый продукт (картофель, лук, свекла).</a:t>
            </a:r>
          </a:p>
          <a:p>
            <a:r>
              <a:rPr lang="ru-RU" sz="1200" dirty="0"/>
              <a:t>Машина оборудована </a:t>
            </a:r>
            <a:r>
              <a:rPr lang="ru-RU" sz="1200" dirty="0" err="1"/>
              <a:t>встряхивателем</a:t>
            </a:r>
            <a:r>
              <a:rPr lang="ru-RU" sz="1200" dirty="0"/>
              <a:t> для более производительной и точной сортировки круглого продукта.</a:t>
            </a:r>
          </a:p>
          <a:p>
            <a:r>
              <a:rPr lang="ru-RU" sz="1200" dirty="0"/>
              <a:t>Скорость работы ленты, вибрационных роликов плавно регулируется.</a:t>
            </a:r>
          </a:p>
          <a:p>
            <a:r>
              <a:rPr lang="ru-RU" sz="1200" dirty="0"/>
              <a:t>Отсортированный продукт попадает в специальную тару или на отводящие транспортеры. </a:t>
            </a:r>
            <a:r>
              <a:rPr lang="ru-RU" sz="1400" b="1" dirty="0"/>
              <a:t>980 000 руб.</a:t>
            </a:r>
          </a:p>
        </p:txBody>
      </p:sp>
      <p:sp>
        <p:nvSpPr>
          <p:cNvPr id="10" name="Прямоугольник 9"/>
          <p:cNvSpPr/>
          <p:nvPr/>
        </p:nvSpPr>
        <p:spPr>
          <a:xfrm>
            <a:off x="4481736" y="3753680"/>
            <a:ext cx="4229001" cy="3108543"/>
          </a:xfrm>
          <a:prstGeom prst="rect">
            <a:avLst/>
          </a:prstGeom>
        </p:spPr>
        <p:txBody>
          <a:bodyPr wrap="square">
            <a:spAutoFit/>
          </a:bodyPr>
          <a:lstStyle/>
          <a:p>
            <a:r>
              <a:rPr lang="ru-RU" sz="1400" b="1" dirty="0"/>
              <a:t>МАШИНА ДЛЯ ПОЛИРОВКИ ОВОЩЕЙ МПК-10 </a:t>
            </a:r>
            <a:r>
              <a:rPr lang="ru-RU" sz="1400" dirty="0"/>
              <a:t>предназначена для финишной обработки </a:t>
            </a:r>
            <a:r>
              <a:rPr lang="ru-RU" sz="1400" dirty="0" err="1"/>
              <a:t>корнеклубнеплодов</a:t>
            </a:r>
            <a:r>
              <a:rPr lang="ru-RU" sz="1400" dirty="0"/>
              <a:t>. Расход воды настраивается потребителем в зависимости от степени загрязненности сырья, температуры воды, длительности и интенсивности трения сырья, производительности технологической линии и может составлять от 1 до 7 м3/час.</a:t>
            </a:r>
          </a:p>
          <a:p>
            <a:r>
              <a:rPr lang="ru-RU" sz="1400" dirty="0"/>
              <a:t>Для данной машины используют водопроводную воду, воду из артезианских скважин и родников. Из открытых водоемов и рек можно использовать лишь после тщательной ее очистки. Обеспечить слив отработанной воды через канализационное отверстие диаметром 110 мм. </a:t>
            </a:r>
            <a:r>
              <a:rPr lang="ru-RU" sz="1400" b="1" dirty="0"/>
              <a:t>3 500 000 </a:t>
            </a:r>
            <a:r>
              <a:rPr lang="ru-RU" sz="1400" dirty="0"/>
              <a:t>руб.</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054" y="1002635"/>
            <a:ext cx="2519364" cy="302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4931" y="1157054"/>
            <a:ext cx="3401415" cy="255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03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4624"/>
            <a:ext cx="7846640" cy="576064"/>
          </a:xfrm>
        </p:spPr>
        <p:txBody>
          <a:bodyPr>
            <a:normAutofit fontScale="90000"/>
          </a:bodyPr>
          <a:lstStyle/>
          <a:p>
            <a:r>
              <a:rPr lang="ru-RU" dirty="0"/>
              <a:t>Фасовка и упаковка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518" y="776054"/>
            <a:ext cx="152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452889"/>
            <a:ext cx="4572000" cy="646331"/>
          </a:xfrm>
          <a:prstGeom prst="rect">
            <a:avLst/>
          </a:prstGeom>
        </p:spPr>
        <p:txBody>
          <a:bodyPr>
            <a:spAutoFit/>
          </a:bodyPr>
          <a:lstStyle/>
          <a:p>
            <a:r>
              <a:rPr lang="ru-RU" dirty="0"/>
              <a:t>Национальная академия наук Беларуси</a:t>
            </a:r>
          </a:p>
          <a:p>
            <a:r>
              <a:rPr lang="ru-RU" dirty="0"/>
              <a:t>ЭКСПЕРИМЕНТАЛЬНЫЙ ЗАВОД</a:t>
            </a:r>
          </a:p>
        </p:txBody>
      </p:sp>
      <p:sp>
        <p:nvSpPr>
          <p:cNvPr id="4" name="Прямоугольник 3"/>
          <p:cNvSpPr/>
          <p:nvPr/>
        </p:nvSpPr>
        <p:spPr>
          <a:xfrm>
            <a:off x="179513" y="3284983"/>
            <a:ext cx="2696724" cy="2031325"/>
          </a:xfrm>
          <a:prstGeom prst="rect">
            <a:avLst/>
          </a:prstGeom>
        </p:spPr>
        <p:txBody>
          <a:bodyPr wrap="square">
            <a:spAutoFit/>
          </a:bodyPr>
          <a:lstStyle/>
          <a:p>
            <a:r>
              <a:rPr lang="ru-RU" sz="1600" b="1" dirty="0"/>
              <a:t>Дозатор весовой ДВ-25</a:t>
            </a:r>
          </a:p>
          <a:p>
            <a:r>
              <a:rPr lang="ru-RU" sz="1200" dirty="0"/>
              <a:t>предназначен для автоматического взвешивания определённых порций картофеля, лука, моркови, свеклы, цитрусовых.</a:t>
            </a:r>
          </a:p>
          <a:p>
            <a:r>
              <a:rPr lang="ru-RU" sz="1200" dirty="0"/>
              <a:t>Оснащен двумя бункерами для взвешивания от 5 до 25 кг.</a:t>
            </a:r>
          </a:p>
          <a:p>
            <a:r>
              <a:rPr lang="ru-RU" sz="1200" dirty="0"/>
              <a:t>Производительность весового дозатора до 12 мешков в минуту при 25 кг. </a:t>
            </a:r>
            <a:r>
              <a:rPr lang="ru-RU" sz="1400" b="1" dirty="0"/>
              <a:t>1 600 000 руб.</a:t>
            </a:r>
          </a:p>
        </p:txBody>
      </p:sp>
      <p:sp>
        <p:nvSpPr>
          <p:cNvPr id="10" name="Прямоугольник 9"/>
          <p:cNvSpPr/>
          <p:nvPr/>
        </p:nvSpPr>
        <p:spPr>
          <a:xfrm>
            <a:off x="5436096" y="4365104"/>
            <a:ext cx="3562673" cy="1600438"/>
          </a:xfrm>
          <a:prstGeom prst="rect">
            <a:avLst/>
          </a:prstGeom>
        </p:spPr>
        <p:txBody>
          <a:bodyPr wrap="square">
            <a:spAutoFit/>
          </a:bodyPr>
          <a:lstStyle/>
          <a:p>
            <a:r>
              <a:rPr lang="ru-RU" sz="1400" b="1" dirty="0"/>
              <a:t>АВТОМАТИЧЕСКИЙ ФАСОВОЧНЫЙ КОМПЛЕКС (СЕТКА + ПОЛИЭТИЛЕН) ВСП-50 + МАУС-25 + МАУП-18 </a:t>
            </a:r>
            <a:r>
              <a:rPr lang="ru-RU" sz="1400" dirty="0"/>
              <a:t>Предназначен для взвешивания и упаковки овощной продукции (картофель, лук, морковь, свекла, топинамбур ) в полиэтилен и в сетку на рулоне. От </a:t>
            </a:r>
            <a:r>
              <a:rPr lang="ru-RU" sz="1400" b="1" dirty="0"/>
              <a:t>4 700 000 </a:t>
            </a:r>
            <a:r>
              <a:rPr lang="ru-RU" sz="1400" dirty="0"/>
              <a:t>руб.</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045366"/>
            <a:ext cx="2624716" cy="187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270487"/>
            <a:ext cx="3557743" cy="299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9907" y="1252611"/>
            <a:ext cx="2448272" cy="2020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2745681" y="3349441"/>
            <a:ext cx="2696724" cy="1969770"/>
          </a:xfrm>
          <a:prstGeom prst="rect">
            <a:avLst/>
          </a:prstGeom>
        </p:spPr>
        <p:txBody>
          <a:bodyPr wrap="square">
            <a:spAutoFit/>
          </a:bodyPr>
          <a:lstStyle/>
          <a:p>
            <a:r>
              <a:rPr lang="ru-RU" sz="1600" b="1" dirty="0"/>
              <a:t>Напольная двухкамерная вакуумная упаковочная машина </a:t>
            </a:r>
            <a:r>
              <a:rPr lang="ru-RU" sz="1200" dirty="0"/>
              <a:t>с плоским рабочим столом. Корпус выполнен в виде моноблока и может легко перемещаться с помощью пластиковых колес, свободно вращающихся вокруг мест крепления.25 кг. </a:t>
            </a:r>
            <a:r>
              <a:rPr lang="ru-RU" sz="1400" b="1" dirty="0"/>
              <a:t>1 100 000 руб.</a:t>
            </a:r>
          </a:p>
        </p:txBody>
      </p:sp>
    </p:spTree>
    <p:extLst>
      <p:ext uri="{BB962C8B-B14F-4D97-AF65-F5344CB8AC3E}">
        <p14:creationId xmlns:p14="http://schemas.microsoft.com/office/powerpoint/2010/main" val="311447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518" y="776054"/>
            <a:ext cx="152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452889"/>
            <a:ext cx="4572000" cy="646331"/>
          </a:xfrm>
          <a:prstGeom prst="rect">
            <a:avLst/>
          </a:prstGeom>
        </p:spPr>
        <p:txBody>
          <a:bodyPr>
            <a:spAutoFit/>
          </a:bodyPr>
          <a:lstStyle/>
          <a:p>
            <a:r>
              <a:rPr lang="ru-RU" dirty="0"/>
              <a:t>Национальная академия наук Беларуси</a:t>
            </a:r>
          </a:p>
          <a:p>
            <a:r>
              <a:rPr lang="ru-RU" dirty="0"/>
              <a:t>ЭКСПЕРИМЕНТАЛЬНЫЙ ЗАВОД</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27313"/>
            <a:ext cx="7704856" cy="570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4"/>
          <p:cNvSpPr>
            <a:spLocks noGrp="1"/>
          </p:cNvSpPr>
          <p:nvPr>
            <p:ph type="ctrTitle"/>
          </p:nvPr>
        </p:nvSpPr>
        <p:spPr/>
        <p:txBody>
          <a:bodyPr/>
          <a:lstStyle/>
          <a:p>
            <a:endParaRPr lang="ru-RU"/>
          </a:p>
        </p:txBody>
      </p:sp>
    </p:spTree>
    <p:extLst>
      <p:ext uri="{BB962C8B-B14F-4D97-AF65-F5344CB8AC3E}">
        <p14:creationId xmlns:p14="http://schemas.microsoft.com/office/powerpoint/2010/main" val="2067291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Видео для клиентов.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7584" y="1340768"/>
            <a:ext cx="7808869" cy="4392488"/>
          </a:xfrm>
          <a:prstGeom prst="rect">
            <a:avLst/>
          </a:prstGeom>
        </p:spPr>
      </p:pic>
      <p:sp>
        <p:nvSpPr>
          <p:cNvPr id="5" name="Прямоугольник 4"/>
          <p:cNvSpPr/>
          <p:nvPr/>
        </p:nvSpPr>
        <p:spPr>
          <a:xfrm>
            <a:off x="2195736" y="452889"/>
            <a:ext cx="4572000" cy="646331"/>
          </a:xfrm>
          <a:prstGeom prst="rect">
            <a:avLst/>
          </a:prstGeom>
        </p:spPr>
        <p:txBody>
          <a:bodyPr>
            <a:spAutoFit/>
          </a:bodyPr>
          <a:lstStyle/>
          <a:p>
            <a:r>
              <a:rPr lang="ru-RU" dirty="0"/>
              <a:t>Национальная академия наук Беларуси</a:t>
            </a:r>
          </a:p>
          <a:p>
            <a:r>
              <a:rPr lang="ru-RU" dirty="0"/>
              <a:t>ЭКСПЕРИМЕНТАЛЬНЫЙ ЗАВОД</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518" y="776054"/>
            <a:ext cx="152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88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548681"/>
            <a:ext cx="7846640" cy="720079"/>
          </a:xfrm>
        </p:spPr>
        <p:txBody>
          <a:bodyPr>
            <a:normAutofit fontScale="90000"/>
          </a:bodyPr>
          <a:lstStyle/>
          <a:p>
            <a:r>
              <a:rPr lang="ru-RU" dirty="0"/>
              <a:t>Тракторы</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1124744"/>
            <a:ext cx="3059832" cy="722120"/>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2727723818"/>
              </p:ext>
            </p:extLst>
          </p:nvPr>
        </p:nvGraphicFramePr>
        <p:xfrm>
          <a:off x="502308" y="2060848"/>
          <a:ext cx="8136903" cy="4363184"/>
        </p:xfrm>
        <a:graphic>
          <a:graphicData uri="http://schemas.openxmlformats.org/drawingml/2006/table">
            <a:tbl>
              <a:tblPr firstRow="1" bandRow="1">
                <a:tableStyleId>{5C22544A-7EE6-4342-B048-85BDC9FD1C3A}</a:tableStyleId>
              </a:tblPr>
              <a:tblGrid>
                <a:gridCol w="194421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304256">
                  <a:extLst>
                    <a:ext uri="{9D8B030D-6E8A-4147-A177-3AD203B41FA5}">
                      <a16:colId xmlns:a16="http://schemas.microsoft.com/office/drawing/2014/main" val="20003"/>
                    </a:ext>
                  </a:extLst>
                </a:gridCol>
              </a:tblGrid>
              <a:tr h="2016224">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extLst>
                  <a:ext uri="{0D108BD9-81ED-4DB2-BD59-A6C34878D82A}">
                    <a16:rowId xmlns:a16="http://schemas.microsoft.com/office/drawing/2014/main" val="10000"/>
                  </a:ext>
                </a:extLst>
              </a:tr>
              <a:tr h="1656184">
                <a:tc>
                  <a:txBody>
                    <a:bodyPr/>
                    <a:lstStyle/>
                    <a:p>
                      <a:r>
                        <a:rPr lang="ru-RU" sz="1800" b="1" dirty="0"/>
                        <a:t>82.1</a:t>
                      </a:r>
                    </a:p>
                    <a:p>
                      <a:r>
                        <a:rPr lang="ru-RU" sz="1400" dirty="0"/>
                        <a:t>Мощность, </a:t>
                      </a:r>
                      <a:r>
                        <a:rPr lang="ru-RU" sz="1400" dirty="0" err="1"/>
                        <a:t>л.с</a:t>
                      </a:r>
                      <a:r>
                        <a:rPr lang="ru-RU" sz="1400" dirty="0"/>
                        <a:t>.</a:t>
                      </a:r>
                      <a:r>
                        <a:rPr lang="ru-RU" sz="1400" baseline="0" dirty="0"/>
                        <a:t>        </a:t>
                      </a:r>
                      <a:r>
                        <a:rPr lang="ru-RU" sz="1400" dirty="0"/>
                        <a:t>81</a:t>
                      </a:r>
                    </a:p>
                    <a:p>
                      <a:r>
                        <a:rPr lang="ru-RU" sz="1400" dirty="0"/>
                        <a:t>Крутящий момент, </a:t>
                      </a:r>
                      <a:r>
                        <a:rPr lang="ru-RU" sz="1400" dirty="0" err="1"/>
                        <a:t>Н•м</a:t>
                      </a:r>
                      <a:r>
                        <a:rPr lang="ru-RU" sz="1400" dirty="0"/>
                        <a:t>	          298</a:t>
                      </a:r>
                    </a:p>
                    <a:p>
                      <a:r>
                        <a:rPr lang="ru-RU" sz="1400" dirty="0"/>
                        <a:t>Колея передних колес, мм	1430-1990</a:t>
                      </a:r>
                    </a:p>
                    <a:p>
                      <a:r>
                        <a:rPr lang="ru-RU" sz="1400" dirty="0"/>
                        <a:t>Колея задних колес, мм                 1400-2100</a:t>
                      </a:r>
                      <a:endParaRPr lang="en-US" sz="1400" dirty="0"/>
                    </a:p>
                    <a:p>
                      <a:r>
                        <a:rPr lang="ru-RU" sz="1400" b="1" dirty="0"/>
                        <a:t>2050 тыс. руб.</a:t>
                      </a:r>
                    </a:p>
                  </a:txBody>
                  <a:tcPr/>
                </a:tc>
                <a:tc>
                  <a:txBody>
                    <a:bodyPr/>
                    <a:lstStyle/>
                    <a:p>
                      <a:r>
                        <a:rPr lang="ru-RU" b="1" dirty="0"/>
                        <a:t>82.1-23/12</a:t>
                      </a:r>
                    </a:p>
                    <a:p>
                      <a:r>
                        <a:rPr lang="ru-RU" sz="1400" dirty="0"/>
                        <a:t>Мощность, </a:t>
                      </a:r>
                      <a:r>
                        <a:rPr lang="ru-RU" sz="1400" dirty="0" err="1"/>
                        <a:t>л.с</a:t>
                      </a:r>
                      <a:r>
                        <a:rPr lang="ru-RU" sz="1400" dirty="0"/>
                        <a:t>.      81</a:t>
                      </a:r>
                    </a:p>
                    <a:p>
                      <a:r>
                        <a:rPr lang="ru-RU" sz="1400" dirty="0"/>
                        <a:t>Крутящий момент, </a:t>
                      </a:r>
                      <a:r>
                        <a:rPr lang="ru-RU" sz="1400" dirty="0" err="1"/>
                        <a:t>Н•м</a:t>
                      </a:r>
                      <a:r>
                        <a:rPr lang="ru-RU" sz="1400" dirty="0"/>
                        <a:t>                      298</a:t>
                      </a:r>
                    </a:p>
                    <a:p>
                      <a:r>
                        <a:rPr lang="ru-RU" sz="1400" dirty="0"/>
                        <a:t>Колея передних колес, мм</a:t>
                      </a:r>
                      <a:r>
                        <a:rPr lang="en-US" sz="1400" dirty="0"/>
                        <a:t> </a:t>
                      </a:r>
                      <a:r>
                        <a:rPr lang="ru-RU" sz="1400" dirty="0"/>
                        <a:t>1540-2156</a:t>
                      </a:r>
                    </a:p>
                    <a:p>
                      <a:r>
                        <a:rPr lang="ru-RU" sz="1400" dirty="0"/>
                        <a:t>Колея задних колес, мм                1500-2100</a:t>
                      </a:r>
                    </a:p>
                    <a:p>
                      <a:r>
                        <a:rPr lang="ru-RU" sz="1400" b="1" dirty="0"/>
                        <a:t>2185 тыс. </a:t>
                      </a:r>
                      <a:r>
                        <a:rPr lang="ru-RU" sz="1400" b="1" dirty="0" err="1"/>
                        <a:t>руб</a:t>
                      </a:r>
                      <a:endParaRPr lang="ru-RU"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mn-lt"/>
                          <a:ea typeface="+mn-ea"/>
                          <a:cs typeface="+mn-cs"/>
                        </a:rPr>
                        <a:t>1025.3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Мощность, </a:t>
                      </a:r>
                      <a:r>
                        <a:rPr kumimoji="0" lang="ru-RU" sz="1400" b="0" i="0" u="none" strike="noStrike" kern="1200" cap="none" spc="0" normalizeH="0" baseline="0" noProof="0" dirty="0" err="1">
                          <a:ln>
                            <a:noFill/>
                          </a:ln>
                          <a:solidFill>
                            <a:prstClr val="black"/>
                          </a:solidFill>
                          <a:effectLst/>
                          <a:uLnTx/>
                          <a:uFillTx/>
                          <a:latin typeface="+mn-lt"/>
                          <a:ea typeface="+mn-ea"/>
                          <a:cs typeface="+mn-cs"/>
                        </a:rPr>
                        <a:t>л.с</a:t>
                      </a:r>
                      <a:r>
                        <a:rPr kumimoji="0" lang="ru-RU" sz="1400" b="0" i="0" u="none" strike="noStrike" kern="1200" cap="none" spc="0" normalizeH="0" baseline="0" noProof="0" dirty="0">
                          <a:ln>
                            <a:noFill/>
                          </a:ln>
                          <a:solidFill>
                            <a:prstClr val="black"/>
                          </a:solidFill>
                          <a:effectLst/>
                          <a:uLnTx/>
                          <a:uFillTx/>
                          <a:latin typeface="+mn-lt"/>
                          <a:ea typeface="+mn-ea"/>
                          <a:cs typeface="+mn-cs"/>
                        </a:rPr>
                        <a:t>.      110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Крутящий момент,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err="1">
                          <a:ln>
                            <a:noFill/>
                          </a:ln>
                          <a:solidFill>
                            <a:prstClr val="black"/>
                          </a:solidFill>
                          <a:effectLst/>
                          <a:uLnTx/>
                          <a:uFillTx/>
                          <a:latin typeface="+mn-lt"/>
                          <a:ea typeface="+mn-ea"/>
                          <a:cs typeface="+mn-cs"/>
                        </a:rPr>
                        <a:t>Н•м</a:t>
                      </a:r>
                      <a:r>
                        <a:rPr kumimoji="0" lang="ru-RU" sz="1400" b="0" i="0" u="none" strike="noStrike" kern="1200" cap="none" spc="0" normalizeH="0" baseline="0" noProof="0" dirty="0">
                          <a:ln>
                            <a:noFill/>
                          </a:ln>
                          <a:solidFill>
                            <a:prstClr val="black"/>
                          </a:solidFill>
                          <a:effectLst/>
                          <a:uLnTx/>
                          <a:uFillTx/>
                          <a:latin typeface="+mn-lt"/>
                          <a:ea typeface="+mn-ea"/>
                          <a:cs typeface="+mn-cs"/>
                        </a:rPr>
                        <a:t>                      440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Колея передних колес, мм</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kumimoji="0" lang="ru-RU" sz="1400" b="0" i="0" u="none" strike="noStrike" kern="1200" cap="none" spc="0" normalizeH="0" baseline="0" noProof="0" dirty="0">
                          <a:ln>
                            <a:noFill/>
                          </a:ln>
                          <a:solidFill>
                            <a:prstClr val="black"/>
                          </a:solidFill>
                          <a:effectLst/>
                          <a:uLnTx/>
                          <a:uFillTx/>
                          <a:latin typeface="+mn-lt"/>
                          <a:ea typeface="+mn-ea"/>
                          <a:cs typeface="+mn-cs"/>
                        </a:rPr>
                        <a:t>              1540-2156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Колея задних колес,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мм                1500-2100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mn-lt"/>
                          <a:ea typeface="+mn-ea"/>
                          <a:cs typeface="+mn-cs"/>
                        </a:rPr>
                        <a:t>3150 тыс. </a:t>
                      </a:r>
                      <a:r>
                        <a:rPr kumimoji="0" lang="ru-RU" sz="1400" b="1" i="0" u="none" strike="noStrike" kern="1200" cap="none" spc="0" normalizeH="0" baseline="0" noProof="0" dirty="0" err="1">
                          <a:ln>
                            <a:noFill/>
                          </a:ln>
                          <a:solidFill>
                            <a:prstClr val="black"/>
                          </a:solidFill>
                          <a:effectLst/>
                          <a:uLnTx/>
                          <a:uFillTx/>
                          <a:latin typeface="+mn-lt"/>
                          <a:ea typeface="+mn-ea"/>
                          <a:cs typeface="+mn-cs"/>
                        </a:rPr>
                        <a:t>руб</a:t>
                      </a:r>
                      <a:endParaRPr kumimoji="0" lang="ru-RU" sz="1400" b="1" i="0" u="none" strike="noStrike" kern="1200" cap="none" spc="0" normalizeH="0" baseline="0" noProof="0" dirty="0">
                        <a:ln>
                          <a:noFill/>
                        </a:ln>
                        <a:solidFill>
                          <a:prstClr val="black"/>
                        </a:solidFill>
                        <a:effectLst/>
                        <a:uLnTx/>
                        <a:uFillTx/>
                        <a:latin typeface="+mn-lt"/>
                        <a:ea typeface="+mn-ea"/>
                        <a:cs typeface="+mn-cs"/>
                      </a:endParaRPr>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mn-lt"/>
                          <a:ea typeface="+mn-ea"/>
                          <a:cs typeface="+mn-cs"/>
                        </a:rPr>
                        <a:t>1221.3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Мощность, </a:t>
                      </a:r>
                      <a:r>
                        <a:rPr kumimoji="0" lang="ru-RU" sz="1400" b="0" i="0" u="none" strike="noStrike" kern="1200" cap="none" spc="0" normalizeH="0" baseline="0" noProof="0" dirty="0" err="1">
                          <a:ln>
                            <a:noFill/>
                          </a:ln>
                          <a:solidFill>
                            <a:prstClr val="black"/>
                          </a:solidFill>
                          <a:effectLst/>
                          <a:uLnTx/>
                          <a:uFillTx/>
                          <a:latin typeface="+mn-lt"/>
                          <a:ea typeface="+mn-ea"/>
                          <a:cs typeface="+mn-cs"/>
                        </a:rPr>
                        <a:t>л.с</a:t>
                      </a:r>
                      <a:r>
                        <a:rPr kumimoji="0" lang="ru-RU" sz="1400" b="0" i="0" u="none" strike="noStrike" kern="1200" cap="none" spc="0" normalizeH="0" baseline="0" noProof="0" dirty="0">
                          <a:ln>
                            <a:noFill/>
                          </a:ln>
                          <a:solidFill>
                            <a:prstClr val="black"/>
                          </a:solidFill>
                          <a:effectLst/>
                          <a:uLnTx/>
                          <a:uFillTx/>
                          <a:latin typeface="+mn-lt"/>
                          <a:ea typeface="+mn-ea"/>
                          <a:cs typeface="+mn-cs"/>
                        </a:rPr>
                        <a:t>.      136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Крутящий момент,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a:t>
                      </a:r>
                      <a:r>
                        <a:rPr kumimoji="0" lang="ru-RU" sz="1400" b="0" i="0" u="none" strike="noStrike" kern="1200" cap="none" spc="0" normalizeH="0" baseline="0" noProof="0" dirty="0" err="1">
                          <a:ln>
                            <a:noFill/>
                          </a:ln>
                          <a:solidFill>
                            <a:prstClr val="black"/>
                          </a:solidFill>
                          <a:effectLst/>
                          <a:uLnTx/>
                          <a:uFillTx/>
                          <a:latin typeface="+mn-lt"/>
                          <a:ea typeface="+mn-ea"/>
                          <a:cs typeface="+mn-cs"/>
                        </a:rPr>
                        <a:t>Н•м</a:t>
                      </a:r>
                      <a:r>
                        <a:rPr kumimoji="0" lang="ru-RU" sz="1400" b="0" i="0" u="none" strike="noStrike" kern="1200" cap="none" spc="0" normalizeH="0" baseline="0" noProof="0" dirty="0">
                          <a:ln>
                            <a:noFill/>
                          </a:ln>
                          <a:solidFill>
                            <a:prstClr val="black"/>
                          </a:solidFill>
                          <a:effectLst/>
                          <a:uLnTx/>
                          <a:uFillTx/>
                          <a:latin typeface="+mn-lt"/>
                          <a:ea typeface="+mn-ea"/>
                          <a:cs typeface="+mn-cs"/>
                        </a:rPr>
                        <a:t>                      568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Колея передних колес,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мм</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kumimoji="0" lang="ru-RU" sz="1400" b="0" i="0" u="none" strike="noStrike" kern="1200" cap="none" spc="0" normalizeH="0" baseline="0" noProof="0" dirty="0">
                          <a:ln>
                            <a:noFill/>
                          </a:ln>
                          <a:solidFill>
                            <a:prstClr val="black"/>
                          </a:solidFill>
                          <a:effectLst/>
                          <a:uLnTx/>
                          <a:uFillTx/>
                          <a:latin typeface="+mn-lt"/>
                          <a:ea typeface="+mn-ea"/>
                          <a:cs typeface="+mn-cs"/>
                        </a:rPr>
                        <a:t>              1540-2090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Колея задних колес,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мм                1530-2150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mn-lt"/>
                          <a:ea typeface="+mn-ea"/>
                          <a:cs typeface="+mn-cs"/>
                        </a:rPr>
                        <a:t>4000 тыс. </a:t>
                      </a:r>
                      <a:r>
                        <a:rPr kumimoji="0" lang="ru-RU" sz="1400" b="1" i="0" u="none" strike="noStrike" kern="1200" cap="none" spc="0" normalizeH="0" baseline="0" noProof="0" dirty="0" err="1">
                          <a:ln>
                            <a:noFill/>
                          </a:ln>
                          <a:solidFill>
                            <a:prstClr val="black"/>
                          </a:solidFill>
                          <a:effectLst/>
                          <a:uLnTx/>
                          <a:uFillTx/>
                          <a:latin typeface="+mn-lt"/>
                          <a:ea typeface="+mn-ea"/>
                          <a:cs typeface="+mn-cs"/>
                        </a:rPr>
                        <a:t>руб</a:t>
                      </a:r>
                      <a:endParaRPr kumimoji="0" lang="ru-RU" sz="1400" b="1" i="0" u="none" strike="noStrike" kern="1200" cap="none" spc="0" normalizeH="0" baseline="0" noProof="0" dirty="0">
                        <a:ln>
                          <a:noFill/>
                        </a:ln>
                        <a:solidFill>
                          <a:prstClr val="black"/>
                        </a:solidFill>
                        <a:effectLst/>
                        <a:uLnTx/>
                        <a:uFillTx/>
                        <a:latin typeface="+mn-lt"/>
                        <a:ea typeface="+mn-ea"/>
                        <a:cs typeface="+mn-cs"/>
                      </a:endParaRPr>
                    </a:p>
                    <a:p>
                      <a:endParaRPr lang="ru-RU" dirty="0"/>
                    </a:p>
                  </a:txBody>
                  <a:tcPr/>
                </a:tc>
                <a:extLst>
                  <a:ext uri="{0D108BD9-81ED-4DB2-BD59-A6C34878D82A}">
                    <a16:rowId xmlns:a16="http://schemas.microsoft.com/office/drawing/2014/main" val="10001"/>
                  </a:ext>
                </a:extLst>
              </a:tr>
            </a:tbl>
          </a:graphicData>
        </a:graphic>
      </p:graphicFrame>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74" y="2492896"/>
            <a:ext cx="1761571" cy="14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349" y="2170401"/>
            <a:ext cx="1957627" cy="1947639"/>
          </a:xfrm>
          <a:prstGeom prst="rect">
            <a:avLst/>
          </a:prstGeom>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2430632"/>
            <a:ext cx="1872208" cy="14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2170401"/>
            <a:ext cx="2304256" cy="176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793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548681"/>
            <a:ext cx="7846640" cy="720079"/>
          </a:xfrm>
        </p:spPr>
        <p:txBody>
          <a:bodyPr>
            <a:normAutofit fontScale="90000"/>
          </a:bodyPr>
          <a:lstStyle/>
          <a:p>
            <a:r>
              <a:rPr lang="ru-RU" dirty="0"/>
              <a:t>Тракторы</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408" y="1175570"/>
            <a:ext cx="1691680" cy="766332"/>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1818870446"/>
              </p:ext>
            </p:extLst>
          </p:nvPr>
        </p:nvGraphicFramePr>
        <p:xfrm>
          <a:off x="683568" y="1946136"/>
          <a:ext cx="8030132" cy="4363184"/>
        </p:xfrm>
        <a:graphic>
          <a:graphicData uri="http://schemas.openxmlformats.org/drawingml/2006/table">
            <a:tbl>
              <a:tblPr firstRow="1" bandRow="1">
                <a:tableStyleId>{5C22544A-7EE6-4342-B048-85BDC9FD1C3A}</a:tableStyleId>
              </a:tblPr>
              <a:tblGrid>
                <a:gridCol w="2557524">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2202944">
                <a:tc>
                  <a:txBody>
                    <a:bodyPr/>
                    <a:lstStyle/>
                    <a:p>
                      <a:endParaRPr lang="ru-RU" dirty="0">
                        <a:solidFill>
                          <a:schemeClr val="bg1"/>
                        </a:solidFill>
                      </a:endParaRPr>
                    </a:p>
                  </a:txBody>
                  <a:tcPr>
                    <a:solidFill>
                      <a:schemeClr val="bg1"/>
                    </a:solidFill>
                  </a:tcPr>
                </a:tc>
                <a:tc>
                  <a:txBody>
                    <a:bodyPr/>
                    <a:lstStyle/>
                    <a:p>
                      <a:endParaRPr lang="ru-RU" dirty="0"/>
                    </a:p>
                  </a:txBody>
                  <a:tcPr>
                    <a:solidFill>
                      <a:schemeClr val="bg1"/>
                    </a:solidFill>
                  </a:tcPr>
                </a:tc>
                <a:tc>
                  <a:txBody>
                    <a:bodyPr/>
                    <a:lstStyle/>
                    <a:p>
                      <a:endParaRPr lang="ru-RU" dirty="0"/>
                    </a:p>
                  </a:txBody>
                  <a:tcPr>
                    <a:solidFill>
                      <a:schemeClr val="bg1"/>
                    </a:solidFill>
                  </a:tcPr>
                </a:tc>
                <a:extLst>
                  <a:ext uri="{0D108BD9-81ED-4DB2-BD59-A6C34878D82A}">
                    <a16:rowId xmlns:a16="http://schemas.microsoft.com/office/drawing/2014/main" val="10000"/>
                  </a:ext>
                </a:extLst>
              </a:tr>
              <a:tr h="2160240">
                <a:tc>
                  <a:txBody>
                    <a:bodyPr/>
                    <a:lstStyle/>
                    <a:p>
                      <a:r>
                        <a:rPr lang="en-US" sz="1800" b="1" dirty="0"/>
                        <a:t>804</a:t>
                      </a:r>
                      <a:endParaRPr lang="ru-RU" sz="1800" b="1" dirty="0"/>
                    </a:p>
                    <a:p>
                      <a:r>
                        <a:rPr lang="ru-RU" sz="1400" dirty="0"/>
                        <a:t>Мощность, </a:t>
                      </a:r>
                      <a:r>
                        <a:rPr lang="ru-RU" sz="1400" dirty="0" err="1"/>
                        <a:t>л.с</a:t>
                      </a:r>
                      <a:r>
                        <a:rPr lang="ru-RU" sz="1400" dirty="0"/>
                        <a:t>.</a:t>
                      </a:r>
                      <a:r>
                        <a:rPr lang="ru-RU" sz="1400" baseline="0" dirty="0"/>
                        <a:t>        </a:t>
                      </a:r>
                      <a:r>
                        <a:rPr lang="en-US" sz="1400" dirty="0"/>
                        <a:t>80</a:t>
                      </a:r>
                      <a:endParaRPr lang="ru-RU" sz="1400" dirty="0"/>
                    </a:p>
                    <a:p>
                      <a:r>
                        <a:rPr lang="ru-RU" sz="1400" dirty="0"/>
                        <a:t>Вес,</a:t>
                      </a:r>
                      <a:r>
                        <a:rPr lang="ru-RU" sz="1400" baseline="0" dirty="0"/>
                        <a:t> кг                       4100</a:t>
                      </a:r>
                      <a:endParaRPr lang="ru-RU" sz="1400" dirty="0"/>
                    </a:p>
                    <a:p>
                      <a:r>
                        <a:rPr lang="ru-RU" sz="1400" dirty="0"/>
                        <a:t>Колея передних колес, </a:t>
                      </a:r>
                    </a:p>
                    <a:p>
                      <a:r>
                        <a:rPr lang="ru-RU" sz="1400" dirty="0"/>
                        <a:t>мм	1</a:t>
                      </a:r>
                      <a:r>
                        <a:rPr lang="en-US" sz="1400" dirty="0"/>
                        <a:t>6</a:t>
                      </a:r>
                      <a:r>
                        <a:rPr lang="ru-RU" sz="1400" dirty="0"/>
                        <a:t>30-19</a:t>
                      </a:r>
                      <a:r>
                        <a:rPr lang="en-US" sz="1400" dirty="0"/>
                        <a:t>6</a:t>
                      </a:r>
                      <a:r>
                        <a:rPr lang="ru-RU" sz="1400" dirty="0"/>
                        <a:t>0</a:t>
                      </a:r>
                    </a:p>
                    <a:p>
                      <a:r>
                        <a:rPr lang="ru-RU" sz="1400" dirty="0"/>
                        <a:t>Колея задних колес, </a:t>
                      </a:r>
                    </a:p>
                    <a:p>
                      <a:r>
                        <a:rPr lang="ru-RU" sz="1400" dirty="0"/>
                        <a:t>мм                 1</a:t>
                      </a:r>
                      <a:r>
                        <a:rPr lang="en-US" sz="1400" dirty="0"/>
                        <a:t>5</a:t>
                      </a:r>
                      <a:r>
                        <a:rPr lang="ru-RU" sz="1400" dirty="0"/>
                        <a:t>00-2100</a:t>
                      </a:r>
                      <a:endParaRPr lang="en-US" sz="1400" dirty="0"/>
                    </a:p>
                    <a:p>
                      <a:r>
                        <a:rPr lang="en-US" sz="1400" b="1" dirty="0"/>
                        <a:t>2</a:t>
                      </a:r>
                      <a:r>
                        <a:rPr lang="ru-RU" sz="1400" b="1" dirty="0"/>
                        <a:t>570</a:t>
                      </a:r>
                      <a:r>
                        <a:rPr lang="en-US" sz="1400" b="1" dirty="0"/>
                        <a:t> </a:t>
                      </a:r>
                      <a:r>
                        <a:rPr lang="ru-RU" sz="1400" b="1" dirty="0"/>
                        <a:t>тыс. руб.</a:t>
                      </a:r>
                    </a:p>
                  </a:txBody>
                  <a:tcPr/>
                </a:tc>
                <a:tc>
                  <a:txBody>
                    <a:bodyPr/>
                    <a:lstStyle/>
                    <a:p>
                      <a:r>
                        <a:rPr lang="en-US" b="1" dirty="0"/>
                        <a:t>904</a:t>
                      </a:r>
                      <a:endParaRPr lang="ru-RU" b="1" dirty="0"/>
                    </a:p>
                    <a:p>
                      <a:r>
                        <a:rPr lang="ru-RU" sz="1400" dirty="0"/>
                        <a:t>Мощность, </a:t>
                      </a:r>
                      <a:r>
                        <a:rPr lang="ru-RU" sz="1400" dirty="0" err="1"/>
                        <a:t>л.с</a:t>
                      </a:r>
                      <a:r>
                        <a:rPr lang="ru-RU" sz="1400" dirty="0"/>
                        <a:t>.      90</a:t>
                      </a:r>
                    </a:p>
                    <a:p>
                      <a:r>
                        <a:rPr lang="ru-RU" sz="1400" dirty="0"/>
                        <a:t>Вес, кг                  4400</a:t>
                      </a:r>
                    </a:p>
                    <a:p>
                      <a:r>
                        <a:rPr lang="ru-RU" sz="1400" dirty="0"/>
                        <a:t>Колея передних колес, </a:t>
                      </a:r>
                    </a:p>
                    <a:p>
                      <a:r>
                        <a:rPr lang="ru-RU" sz="1400" dirty="0"/>
                        <a:t>мм</a:t>
                      </a:r>
                      <a:r>
                        <a:rPr lang="en-US" sz="1400" dirty="0"/>
                        <a:t> </a:t>
                      </a:r>
                      <a:r>
                        <a:rPr lang="ru-RU" sz="1400" dirty="0"/>
                        <a:t>                             1562-2000</a:t>
                      </a:r>
                    </a:p>
                    <a:p>
                      <a:r>
                        <a:rPr lang="ru-RU" sz="1400" dirty="0"/>
                        <a:t>Колея задних колес, </a:t>
                      </a:r>
                    </a:p>
                    <a:p>
                      <a:r>
                        <a:rPr lang="ru-RU" sz="1400" dirty="0"/>
                        <a:t>мм                              1520-2120</a:t>
                      </a:r>
                    </a:p>
                    <a:p>
                      <a:r>
                        <a:rPr lang="ru-RU" sz="1400" b="1" dirty="0"/>
                        <a:t>2720 тыс. руб.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1304</a:t>
                      </a:r>
                      <a:endParaRPr kumimoji="0" lang="ru-RU" sz="18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Мощность, </a:t>
                      </a:r>
                      <a:r>
                        <a:rPr kumimoji="0" lang="ru-RU" sz="1400" b="0" i="0" u="none" strike="noStrike" kern="1200" cap="none" spc="0" normalizeH="0" baseline="0" noProof="0" dirty="0" err="1">
                          <a:ln>
                            <a:noFill/>
                          </a:ln>
                          <a:solidFill>
                            <a:prstClr val="black"/>
                          </a:solidFill>
                          <a:effectLst/>
                          <a:uLnTx/>
                          <a:uFillTx/>
                          <a:latin typeface="+mn-lt"/>
                          <a:ea typeface="+mn-ea"/>
                          <a:cs typeface="+mn-cs"/>
                        </a:rPr>
                        <a:t>л.с</a:t>
                      </a:r>
                      <a:r>
                        <a:rPr kumimoji="0" lang="ru-RU" sz="1400" b="0" i="0" u="none" strike="noStrike" kern="1200" cap="none" spc="0" normalizeH="0" baseline="0" noProof="0" dirty="0">
                          <a:ln>
                            <a:noFill/>
                          </a:ln>
                          <a:solidFill>
                            <a:prstClr val="black"/>
                          </a:solidFill>
                          <a:effectLst/>
                          <a:uLnTx/>
                          <a:uFillTx/>
                          <a:latin typeface="+mn-lt"/>
                          <a:ea typeface="+mn-ea"/>
                          <a:cs typeface="+mn-cs"/>
                        </a:rPr>
                        <a:t>.      130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Вес, кг                   6000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Колея передних колес,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мм</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kumimoji="0" lang="ru-RU" sz="1400" b="0" i="0" u="none" strike="noStrike" kern="1200" cap="none" spc="0" normalizeH="0" baseline="0" noProof="0" dirty="0">
                          <a:ln>
                            <a:noFill/>
                          </a:ln>
                          <a:solidFill>
                            <a:prstClr val="black"/>
                          </a:solidFill>
                          <a:effectLst/>
                          <a:uLnTx/>
                          <a:uFillTx/>
                          <a:latin typeface="+mn-lt"/>
                          <a:ea typeface="+mn-ea"/>
                          <a:cs typeface="+mn-cs"/>
                        </a:rPr>
                        <a:t>              1822-2153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Колея задних колес,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мм                1662-2262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mn-lt"/>
                          <a:ea typeface="+mn-ea"/>
                          <a:cs typeface="+mn-cs"/>
                        </a:rPr>
                        <a:t>4000 тыс. руб.</a:t>
                      </a:r>
                      <a:endParaRPr lang="ru-RU" dirty="0"/>
                    </a:p>
                  </a:txBody>
                  <a:tcPr/>
                </a:tc>
                <a:extLst>
                  <a:ext uri="{0D108BD9-81ED-4DB2-BD59-A6C34878D82A}">
                    <a16:rowId xmlns:a16="http://schemas.microsoft.com/office/drawing/2014/main" val="10001"/>
                  </a:ext>
                </a:extLst>
              </a:tr>
            </a:tbl>
          </a:graphicData>
        </a:graphic>
      </p:graphicFrame>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8686" b="2975"/>
          <a:stretch/>
        </p:blipFill>
        <p:spPr bwMode="auto">
          <a:xfrm>
            <a:off x="899592" y="1941902"/>
            <a:ext cx="4464496" cy="221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8998" y="1658020"/>
            <a:ext cx="3766615" cy="249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785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16632"/>
            <a:ext cx="7846640" cy="720079"/>
          </a:xfrm>
        </p:spPr>
        <p:txBody>
          <a:bodyPr>
            <a:normAutofit fontScale="90000"/>
          </a:bodyPr>
          <a:lstStyle/>
          <a:p>
            <a:r>
              <a:rPr lang="ru-RU" dirty="0"/>
              <a:t>Плуги</a:t>
            </a:r>
          </a:p>
        </p:txBody>
      </p:sp>
      <p:graphicFrame>
        <p:nvGraphicFramePr>
          <p:cNvPr id="4" name="Таблица 3"/>
          <p:cNvGraphicFramePr>
            <a:graphicFrameLocks noGrp="1"/>
          </p:cNvGraphicFramePr>
          <p:nvPr>
            <p:extLst>
              <p:ext uri="{D42A27DB-BD31-4B8C-83A1-F6EECF244321}">
                <p14:modId xmlns:p14="http://schemas.microsoft.com/office/powerpoint/2010/main" val="1220412531"/>
              </p:ext>
            </p:extLst>
          </p:nvPr>
        </p:nvGraphicFramePr>
        <p:xfrm>
          <a:off x="467544" y="1004347"/>
          <a:ext cx="7920880" cy="5736743"/>
        </p:xfrm>
        <a:graphic>
          <a:graphicData uri="http://schemas.openxmlformats.org/drawingml/2006/table">
            <a:tbl>
              <a:tblPr firstRow="1" bandRow="1">
                <a:tableStyleId>{5C22544A-7EE6-4342-B048-85BDC9FD1C3A}</a:tableStyleId>
              </a:tblPr>
              <a:tblGrid>
                <a:gridCol w="1944215">
                  <a:extLst>
                    <a:ext uri="{9D8B030D-6E8A-4147-A177-3AD203B41FA5}">
                      <a16:colId xmlns:a16="http://schemas.microsoft.com/office/drawing/2014/main" val="20000"/>
                    </a:ext>
                  </a:extLst>
                </a:gridCol>
                <a:gridCol w="2016225">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tblGrid>
              <a:tr h="1896263">
                <a:tc>
                  <a:txBody>
                    <a:bodyPr/>
                    <a:lstStyle/>
                    <a:p>
                      <a:endParaRPr lang="ru-RU" dirty="0"/>
                    </a:p>
                  </a:txBody>
                  <a:tcPr>
                    <a:solidFill>
                      <a:schemeClr val="bg1"/>
                    </a:solidFill>
                  </a:tcPr>
                </a:tc>
                <a:tc>
                  <a:txBody>
                    <a:bodyPr/>
                    <a:lstStyle/>
                    <a:p>
                      <a:endParaRPr lang="ru-RU" dirty="0"/>
                    </a:p>
                  </a:txBody>
                  <a:tcPr>
                    <a:solidFill>
                      <a:schemeClr val="bg1"/>
                    </a:solidFill>
                  </a:tcPr>
                </a:tc>
                <a:tc>
                  <a:txBody>
                    <a:bodyPr/>
                    <a:lstStyle/>
                    <a:p>
                      <a:endParaRPr lang="ru-RU" dirty="0"/>
                    </a:p>
                  </a:txBody>
                  <a:tcPr>
                    <a:solidFill>
                      <a:schemeClr val="bg1"/>
                    </a:solidFill>
                  </a:tcPr>
                </a:tc>
                <a:tc>
                  <a:txBody>
                    <a:bodyPr/>
                    <a:lstStyle/>
                    <a:p>
                      <a:endParaRPr lang="ru-RU" dirty="0"/>
                    </a:p>
                  </a:txBody>
                  <a:tcPr>
                    <a:solidFill>
                      <a:schemeClr val="bg1"/>
                    </a:solidFill>
                  </a:tcPr>
                </a:tc>
                <a:extLst>
                  <a:ext uri="{0D108BD9-81ED-4DB2-BD59-A6C34878D82A}">
                    <a16:rowId xmlns:a16="http://schemas.microsoft.com/office/drawing/2014/main" val="10000"/>
                  </a:ext>
                </a:extLst>
              </a:tr>
              <a:tr h="3744416">
                <a:tc>
                  <a:txBody>
                    <a:bodyPr/>
                    <a:lstStyle/>
                    <a:p>
                      <a:r>
                        <a:rPr lang="ru-RU" sz="1800" b="1" dirty="0"/>
                        <a:t>ПЛН</a:t>
                      </a:r>
                      <a:r>
                        <a:rPr lang="ru-RU" sz="1800" b="1" baseline="0" dirty="0"/>
                        <a:t> 3-35</a:t>
                      </a:r>
                      <a:endParaRPr lang="ru-RU" sz="1800" b="1" dirty="0"/>
                    </a:p>
                    <a:p>
                      <a:r>
                        <a:rPr lang="ru-RU" sz="1400" dirty="0"/>
                        <a:t>Способ </a:t>
                      </a:r>
                      <a:r>
                        <a:rPr lang="ru-RU" sz="1400" dirty="0" err="1"/>
                        <a:t>агрегатирования</a:t>
                      </a:r>
                      <a:r>
                        <a:rPr lang="ru-RU" sz="1400" dirty="0"/>
                        <a:t>    навесной с трактором, </a:t>
                      </a:r>
                      <a:r>
                        <a:rPr lang="ru-RU" sz="1400" dirty="0" err="1"/>
                        <a:t>л.с</a:t>
                      </a:r>
                      <a:r>
                        <a:rPr lang="ru-RU" sz="1400" dirty="0"/>
                        <a:t>                            80</a:t>
                      </a:r>
                    </a:p>
                    <a:p>
                      <a:r>
                        <a:rPr lang="ru-RU" sz="1400" dirty="0"/>
                        <a:t>Производительность за 1 час основного времени, га/ч до 0,995</a:t>
                      </a:r>
                    </a:p>
                    <a:p>
                      <a:r>
                        <a:rPr lang="ru-RU" sz="1400" dirty="0"/>
                        <a:t>Рабочая скорость, км/ч    до 9</a:t>
                      </a:r>
                    </a:p>
                    <a:p>
                      <a:r>
                        <a:rPr lang="ru-RU" sz="1400" dirty="0"/>
                        <a:t>Ширина захвата,</a:t>
                      </a:r>
                    </a:p>
                    <a:p>
                      <a:r>
                        <a:rPr lang="ru-RU" sz="1400" dirty="0"/>
                        <a:t> м                   1,05</a:t>
                      </a:r>
                    </a:p>
                    <a:p>
                      <a:r>
                        <a:rPr lang="ru-RU" sz="1400" dirty="0"/>
                        <a:t>Масса, кг    454±3%</a:t>
                      </a:r>
                    </a:p>
                    <a:p>
                      <a:r>
                        <a:rPr lang="ru-RU" sz="1400" dirty="0"/>
                        <a:t>Глубина обработки, </a:t>
                      </a:r>
                    </a:p>
                    <a:p>
                      <a:r>
                        <a:rPr lang="ru-RU" sz="1400" dirty="0"/>
                        <a:t>см                     до 30</a:t>
                      </a:r>
                    </a:p>
                    <a:p>
                      <a:r>
                        <a:rPr lang="ru-RU" sz="1400" b="1" dirty="0"/>
                        <a:t>145 000 руб.</a:t>
                      </a:r>
                    </a:p>
                  </a:txBody>
                  <a:tcPr/>
                </a:tc>
                <a:tc>
                  <a:txBody>
                    <a:bodyPr/>
                    <a:lstStyle/>
                    <a:p>
                      <a:r>
                        <a:rPr lang="ru-RU" b="1" dirty="0"/>
                        <a:t>ПСКу-3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Способ </a:t>
                      </a:r>
                      <a:r>
                        <a:rPr kumimoji="0" lang="ru-RU" sz="1400" b="0" i="0" u="none" strike="noStrike" kern="1200" cap="none" spc="0" normalizeH="0" baseline="0" noProof="0" dirty="0" err="1">
                          <a:ln>
                            <a:noFill/>
                          </a:ln>
                          <a:solidFill>
                            <a:prstClr val="black"/>
                          </a:solidFill>
                          <a:effectLst/>
                          <a:uLnTx/>
                          <a:uFillTx/>
                          <a:latin typeface="+mn-lt"/>
                          <a:ea typeface="+mn-ea"/>
                          <a:cs typeface="+mn-cs"/>
                        </a:rPr>
                        <a:t>агрегатирования</a:t>
                      </a:r>
                      <a:r>
                        <a:rPr kumimoji="0" lang="ru-RU" sz="1400" b="0" i="0" u="none" strike="noStrike" kern="1200" cap="none" spc="0" normalizeH="0" baseline="0" noProof="0" dirty="0">
                          <a:ln>
                            <a:noFill/>
                          </a:ln>
                          <a:solidFill>
                            <a:prstClr val="black"/>
                          </a:solidFill>
                          <a:effectLst/>
                          <a:uLnTx/>
                          <a:uFillTx/>
                          <a:latin typeface="+mn-lt"/>
                          <a:ea typeface="+mn-ea"/>
                          <a:cs typeface="+mn-cs"/>
                        </a:rPr>
                        <a:t>    навесной с трактором, </a:t>
                      </a:r>
                      <a:r>
                        <a:rPr kumimoji="0" lang="ru-RU" sz="1400" b="0" i="0" u="none" strike="noStrike" kern="1200" cap="none" spc="0" normalizeH="0" baseline="0" noProof="0" dirty="0" err="1">
                          <a:ln>
                            <a:noFill/>
                          </a:ln>
                          <a:solidFill>
                            <a:prstClr val="black"/>
                          </a:solidFill>
                          <a:effectLst/>
                          <a:uLnTx/>
                          <a:uFillTx/>
                          <a:latin typeface="+mn-lt"/>
                          <a:ea typeface="+mn-ea"/>
                          <a:cs typeface="+mn-cs"/>
                        </a:rPr>
                        <a:t>л.с</a:t>
                      </a:r>
                      <a:r>
                        <a:rPr kumimoji="0" lang="ru-RU" sz="1400" b="0" i="0" u="none" strike="noStrike" kern="1200" cap="none" spc="0" normalizeH="0" baseline="0" noProof="0" dirty="0">
                          <a:ln>
                            <a:noFill/>
                          </a:ln>
                          <a:solidFill>
                            <a:prstClr val="black"/>
                          </a:solidFill>
                          <a:effectLst/>
                          <a:uLnTx/>
                          <a:uFillTx/>
                          <a:latin typeface="+mn-lt"/>
                          <a:ea typeface="+mn-ea"/>
                          <a:cs typeface="+mn-cs"/>
                        </a:rPr>
                        <a:t>            90-130                Производительность за 1 час основного времени, га/ч до 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Рабочая скорость, км/ч    до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Ширина захвата,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м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Масса, кг    770±3%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Глубина обработки,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см                     до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mn-lt"/>
                          <a:ea typeface="+mn-ea"/>
                          <a:cs typeface="+mn-cs"/>
                        </a:rPr>
                        <a:t>262 000 руб.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mn-lt"/>
                          <a:ea typeface="+mn-ea"/>
                          <a:cs typeface="+mn-cs"/>
                        </a:rPr>
                        <a:t>ПСКу-4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Способ </a:t>
                      </a:r>
                      <a:r>
                        <a:rPr kumimoji="0" lang="ru-RU" sz="1400" b="0" i="0" u="none" strike="noStrike" kern="1200" cap="none" spc="0" normalizeH="0" baseline="0" noProof="0" dirty="0" err="1">
                          <a:ln>
                            <a:noFill/>
                          </a:ln>
                          <a:solidFill>
                            <a:prstClr val="black"/>
                          </a:solidFill>
                          <a:effectLst/>
                          <a:uLnTx/>
                          <a:uFillTx/>
                          <a:latin typeface="+mn-lt"/>
                          <a:ea typeface="+mn-ea"/>
                          <a:cs typeface="+mn-cs"/>
                        </a:rPr>
                        <a:t>агрегатирования</a:t>
                      </a:r>
                      <a:r>
                        <a:rPr kumimoji="0" lang="ru-RU" sz="1400" b="0" i="0" u="none" strike="noStrike" kern="1200" cap="none" spc="0" normalizeH="0" baseline="0" noProof="0" dirty="0">
                          <a:ln>
                            <a:noFill/>
                          </a:ln>
                          <a:solidFill>
                            <a:prstClr val="black"/>
                          </a:solidFill>
                          <a:effectLst/>
                          <a:uLnTx/>
                          <a:uFillTx/>
                          <a:latin typeface="+mn-lt"/>
                          <a:ea typeface="+mn-ea"/>
                          <a:cs typeface="+mn-cs"/>
                        </a:rPr>
                        <a:t>    навесной с трактором, </a:t>
                      </a:r>
                      <a:r>
                        <a:rPr kumimoji="0" lang="ru-RU" sz="1400" b="0" i="0" u="none" strike="noStrike" kern="1200" cap="none" spc="0" normalizeH="0" baseline="0" noProof="0" dirty="0" err="1">
                          <a:ln>
                            <a:noFill/>
                          </a:ln>
                          <a:solidFill>
                            <a:prstClr val="black"/>
                          </a:solidFill>
                          <a:effectLst/>
                          <a:uLnTx/>
                          <a:uFillTx/>
                          <a:latin typeface="+mn-lt"/>
                          <a:ea typeface="+mn-ea"/>
                          <a:cs typeface="+mn-cs"/>
                        </a:rPr>
                        <a:t>л.с</a:t>
                      </a:r>
                      <a:r>
                        <a:rPr kumimoji="0" lang="ru-RU" sz="1400" b="0" i="0" u="none" strike="noStrike" kern="1200" cap="none" spc="0" normalizeH="0" baseline="0" noProof="0" dirty="0">
                          <a:ln>
                            <a:noFill/>
                          </a:ln>
                          <a:solidFill>
                            <a:prstClr val="black"/>
                          </a:solidFill>
                          <a:effectLst/>
                          <a:uLnTx/>
                          <a:uFillTx/>
                          <a:latin typeface="+mn-lt"/>
                          <a:ea typeface="+mn-ea"/>
                          <a:cs typeface="+mn-cs"/>
                        </a:rPr>
                        <a:t>                  130-150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Производительность за 1 час основного времени, га/ч до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Рабочая скорость, км/ч    до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Ширина захвата,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м                   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Масса, кг    970±3%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Глубина обработки,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см                     до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mn-lt"/>
                          <a:ea typeface="+mn-ea"/>
                          <a:cs typeface="+mn-cs"/>
                        </a:rPr>
                        <a:t>320 000 руб.</a:t>
                      </a:r>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mn-lt"/>
                          <a:ea typeface="+mn-ea"/>
                          <a:cs typeface="+mn-cs"/>
                        </a:rPr>
                        <a:t>ПСКу-5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Способ </a:t>
                      </a:r>
                      <a:r>
                        <a:rPr kumimoji="0" lang="ru-RU" sz="1400" b="0" i="0" u="none" strike="noStrike" kern="1200" cap="none" spc="0" normalizeH="0" baseline="0" noProof="0" dirty="0" err="1">
                          <a:ln>
                            <a:noFill/>
                          </a:ln>
                          <a:solidFill>
                            <a:prstClr val="black"/>
                          </a:solidFill>
                          <a:effectLst/>
                          <a:uLnTx/>
                          <a:uFillTx/>
                          <a:latin typeface="+mn-lt"/>
                          <a:ea typeface="+mn-ea"/>
                          <a:cs typeface="+mn-cs"/>
                        </a:rPr>
                        <a:t>агрегатирования</a:t>
                      </a:r>
                      <a:r>
                        <a:rPr kumimoji="0" lang="ru-RU" sz="1400" b="0" i="0" u="none" strike="noStrike" kern="1200" cap="none" spc="0" normalizeH="0" baseline="0" noProof="0" dirty="0">
                          <a:ln>
                            <a:noFill/>
                          </a:ln>
                          <a:solidFill>
                            <a:prstClr val="black"/>
                          </a:solidFill>
                          <a:effectLst/>
                          <a:uLnTx/>
                          <a:uFillTx/>
                          <a:latin typeface="+mn-lt"/>
                          <a:ea typeface="+mn-ea"/>
                          <a:cs typeface="+mn-cs"/>
                        </a:rPr>
                        <a:t>    навесной с трактором,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err="1">
                          <a:ln>
                            <a:noFill/>
                          </a:ln>
                          <a:solidFill>
                            <a:prstClr val="black"/>
                          </a:solidFill>
                          <a:effectLst/>
                          <a:uLnTx/>
                          <a:uFillTx/>
                          <a:latin typeface="+mn-lt"/>
                          <a:ea typeface="+mn-ea"/>
                          <a:cs typeface="+mn-cs"/>
                        </a:rPr>
                        <a:t>л.с</a:t>
                      </a:r>
                      <a:r>
                        <a:rPr kumimoji="0" lang="ru-RU" sz="1400" b="0" i="0" u="none" strike="noStrike" kern="1200" cap="none" spc="0" normalizeH="0" baseline="0" noProof="0" dirty="0">
                          <a:ln>
                            <a:noFill/>
                          </a:ln>
                          <a:solidFill>
                            <a:prstClr val="black"/>
                          </a:solidFill>
                          <a:effectLst/>
                          <a:uLnTx/>
                          <a:uFillTx/>
                          <a:latin typeface="+mn-lt"/>
                          <a:ea typeface="+mn-ea"/>
                          <a:cs typeface="+mn-cs"/>
                        </a:rPr>
                        <a:t>               150-180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Производительность за 1 час основного времени, га/ч до 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Рабочая скорость, км/ч    до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Ширина захвата,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м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Масса, кг    1150±3%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Глубина обработки,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см                     до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mn-lt"/>
                          <a:ea typeface="+mn-ea"/>
                          <a:cs typeface="+mn-cs"/>
                        </a:rPr>
                        <a:t>371 000 руб.</a:t>
                      </a:r>
                    </a:p>
                    <a:p>
                      <a:endParaRPr lang="ru-RU" dirty="0"/>
                    </a:p>
                  </a:txBody>
                  <a:tcPr/>
                </a:tc>
                <a:extLst>
                  <a:ext uri="{0D108BD9-81ED-4DB2-BD59-A6C34878D82A}">
                    <a16:rowId xmlns:a16="http://schemas.microsoft.com/office/drawing/2014/main" val="10001"/>
                  </a:ext>
                </a:extLst>
              </a:tr>
            </a:tbl>
          </a:graphicData>
        </a:graphic>
      </p:graphicFrame>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68" y="1658845"/>
            <a:ext cx="2281436" cy="1254790"/>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760883"/>
            <a:ext cx="4608512"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56" y="760883"/>
            <a:ext cx="2410148" cy="53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5147" y="1398510"/>
            <a:ext cx="1949450" cy="145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8607" y="1398510"/>
            <a:ext cx="1985166" cy="148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1393193"/>
            <a:ext cx="1950820" cy="14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244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16632"/>
            <a:ext cx="7846640" cy="720079"/>
          </a:xfrm>
        </p:spPr>
        <p:txBody>
          <a:bodyPr>
            <a:normAutofit fontScale="90000"/>
          </a:bodyPr>
          <a:lstStyle/>
          <a:p>
            <a:r>
              <a:rPr lang="ru-RU" dirty="0" err="1"/>
              <a:t>Почвообработка</a:t>
            </a: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199316464"/>
              </p:ext>
            </p:extLst>
          </p:nvPr>
        </p:nvGraphicFramePr>
        <p:xfrm>
          <a:off x="467544" y="1004347"/>
          <a:ext cx="8136904" cy="5736743"/>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tblGrid>
              <a:tr h="1896263">
                <a:tc>
                  <a:txBody>
                    <a:bodyPr/>
                    <a:lstStyle/>
                    <a:p>
                      <a:endParaRPr lang="ru-RU" dirty="0"/>
                    </a:p>
                  </a:txBody>
                  <a:tcPr>
                    <a:solidFill>
                      <a:schemeClr val="bg1"/>
                    </a:solidFill>
                  </a:tcPr>
                </a:tc>
                <a:tc>
                  <a:txBody>
                    <a:bodyPr/>
                    <a:lstStyle/>
                    <a:p>
                      <a:endParaRPr lang="ru-RU" dirty="0"/>
                    </a:p>
                  </a:txBody>
                  <a:tcPr>
                    <a:solidFill>
                      <a:schemeClr val="bg1"/>
                    </a:solidFill>
                  </a:tcPr>
                </a:tc>
                <a:tc>
                  <a:txBody>
                    <a:bodyPr/>
                    <a:lstStyle/>
                    <a:p>
                      <a:endParaRPr lang="ru-RU" dirty="0"/>
                    </a:p>
                  </a:txBody>
                  <a:tcPr>
                    <a:solidFill>
                      <a:schemeClr val="bg1"/>
                    </a:solidFill>
                  </a:tcPr>
                </a:tc>
                <a:extLst>
                  <a:ext uri="{0D108BD9-81ED-4DB2-BD59-A6C34878D82A}">
                    <a16:rowId xmlns:a16="http://schemas.microsoft.com/office/drawing/2014/main" val="10000"/>
                  </a:ext>
                </a:extLst>
              </a:tr>
              <a:tr h="3744416">
                <a:tc>
                  <a:txBody>
                    <a:bodyPr/>
                    <a:lstStyle/>
                    <a:p>
                      <a:r>
                        <a:rPr lang="ru-RU" sz="1800" b="1" dirty="0" err="1"/>
                        <a:t>Почвофреза</a:t>
                      </a:r>
                      <a:r>
                        <a:rPr lang="ru-RU" sz="1800" b="1" dirty="0"/>
                        <a:t> навесная ФРН-2К</a:t>
                      </a:r>
                    </a:p>
                    <a:p>
                      <a:r>
                        <a:rPr lang="ru-RU" sz="1400" dirty="0" err="1"/>
                        <a:t>Агрегатирование</a:t>
                      </a:r>
                      <a:r>
                        <a:rPr lang="ru-RU" sz="1400" dirty="0"/>
                        <a:t> с трактором, </a:t>
                      </a:r>
                      <a:r>
                        <a:rPr lang="ru-RU" sz="1400" dirty="0" err="1"/>
                        <a:t>л.с</a:t>
                      </a:r>
                      <a:r>
                        <a:rPr lang="ru-RU" sz="1400" dirty="0"/>
                        <a:t>                      от      75</a:t>
                      </a:r>
                    </a:p>
                    <a:p>
                      <a:r>
                        <a:rPr lang="ru-RU" sz="1400" dirty="0"/>
                        <a:t>Ширина захвата 2,1м</a:t>
                      </a:r>
                    </a:p>
                    <a:p>
                      <a:r>
                        <a:rPr lang="ru-RU" sz="1400" dirty="0"/>
                        <a:t>Количество ножей 48 </a:t>
                      </a:r>
                      <a:r>
                        <a:rPr lang="ru-RU" sz="1400" dirty="0" err="1"/>
                        <a:t>шт</a:t>
                      </a:r>
                      <a:endParaRPr lang="ru-RU" sz="1400" dirty="0"/>
                    </a:p>
                    <a:p>
                      <a:r>
                        <a:rPr lang="ru-RU" sz="1400" dirty="0"/>
                        <a:t>Глубина обработки 50-280 мм</a:t>
                      </a:r>
                    </a:p>
                    <a:p>
                      <a:r>
                        <a:rPr lang="ru-RU" sz="1400" dirty="0"/>
                        <a:t>Рабочая скорость 5 км/ч</a:t>
                      </a:r>
                    </a:p>
                    <a:p>
                      <a:r>
                        <a:rPr lang="ru-RU" sz="1400" dirty="0"/>
                        <a:t>Рабочий диаметр барабана 490мм</a:t>
                      </a:r>
                    </a:p>
                    <a:p>
                      <a:r>
                        <a:rPr lang="ru-RU" sz="1400" dirty="0"/>
                        <a:t>Частота вращения барабана 200 об/мин</a:t>
                      </a:r>
                    </a:p>
                    <a:p>
                      <a:r>
                        <a:rPr lang="ru-RU" sz="1400" dirty="0"/>
                        <a:t>Масса 495кг</a:t>
                      </a:r>
                    </a:p>
                    <a:p>
                      <a:r>
                        <a:rPr lang="ru-RU" sz="1400" b="1" dirty="0"/>
                        <a:t>Стоимость</a:t>
                      </a:r>
                      <a:r>
                        <a:rPr lang="ru-RU" sz="1400" b="1" baseline="0" dirty="0"/>
                        <a:t> 220 000 руб., в комплекте с</a:t>
                      </a:r>
                    </a:p>
                    <a:p>
                      <a:r>
                        <a:rPr lang="ru-RU" sz="1400" b="1" baseline="0" dirty="0" err="1"/>
                        <a:t>гребнеобразователем</a:t>
                      </a:r>
                      <a:endParaRPr lang="ru-RU" sz="1400" b="1" dirty="0"/>
                    </a:p>
                    <a:p>
                      <a:r>
                        <a:rPr lang="ru-RU" sz="1400" b="1" dirty="0"/>
                        <a:t>250 000 руб.</a:t>
                      </a:r>
                    </a:p>
                  </a:txBody>
                  <a:tcPr/>
                </a:tc>
                <a:tc>
                  <a:txBody>
                    <a:bodyPr/>
                    <a:lstStyle/>
                    <a:p>
                      <a:r>
                        <a:rPr lang="ru-RU" b="1" dirty="0"/>
                        <a:t>Культиватор-окучник навесной КОН-2,8А</a:t>
                      </a:r>
                    </a:p>
                    <a:p>
                      <a:endParaRPr kumimoji="0" lang="ru-RU" sz="1400" b="0" i="0" u="none" strike="noStrike" kern="1200" cap="none" spc="0" normalizeH="0" baseline="0" noProof="0" dirty="0">
                        <a:ln>
                          <a:noFill/>
                        </a:ln>
                        <a:solidFill>
                          <a:prstClr val="black"/>
                        </a:solidFill>
                        <a:effectLst/>
                        <a:uLnTx/>
                        <a:uFillTx/>
                        <a:latin typeface="+mn-lt"/>
                        <a:ea typeface="+mn-ea"/>
                        <a:cs typeface="+mn-cs"/>
                      </a:endParaRPr>
                    </a:p>
                    <a:p>
                      <a:r>
                        <a:rPr kumimoji="0" lang="ru-RU" sz="1400" b="0" i="0" u="none" strike="noStrike" kern="1200" cap="none" spc="0" normalizeH="0" baseline="0" noProof="0" dirty="0">
                          <a:ln>
                            <a:noFill/>
                          </a:ln>
                          <a:solidFill>
                            <a:prstClr val="black"/>
                          </a:solidFill>
                          <a:effectLst/>
                          <a:uLnTx/>
                          <a:uFillTx/>
                          <a:latin typeface="+mn-lt"/>
                          <a:ea typeface="+mn-ea"/>
                          <a:cs typeface="+mn-cs"/>
                        </a:rPr>
                        <a:t>Предназначен для обработки 4-х рядных посадок картофеля с междурядьем 70см. Культиватор </a:t>
                      </a:r>
                      <a:r>
                        <a:rPr kumimoji="0" lang="ru-RU" sz="1400" b="0" i="0" u="none" strike="noStrike" kern="1200" cap="none" spc="0" normalizeH="0" baseline="0" noProof="0" dirty="0" err="1">
                          <a:ln>
                            <a:noFill/>
                          </a:ln>
                          <a:solidFill>
                            <a:prstClr val="black"/>
                          </a:solidFill>
                          <a:effectLst/>
                          <a:uLnTx/>
                          <a:uFillTx/>
                          <a:latin typeface="+mn-lt"/>
                          <a:ea typeface="+mn-ea"/>
                          <a:cs typeface="+mn-cs"/>
                        </a:rPr>
                        <a:t>агрегатируется</a:t>
                      </a:r>
                      <a:r>
                        <a:rPr kumimoji="0" lang="ru-RU" sz="1400" b="0" i="0" u="none" strike="noStrike" kern="1200" cap="none" spc="0" normalizeH="0" baseline="0" noProof="0" dirty="0">
                          <a:ln>
                            <a:noFill/>
                          </a:ln>
                          <a:solidFill>
                            <a:prstClr val="black"/>
                          </a:solidFill>
                          <a:effectLst/>
                          <a:uLnTx/>
                          <a:uFillTx/>
                          <a:latin typeface="+mn-lt"/>
                          <a:ea typeface="+mn-ea"/>
                          <a:cs typeface="+mn-cs"/>
                        </a:rPr>
                        <a:t> с пропашными тракторами тягового класса 1,4 (МТЗ-50/52, МТЗ-80/82, ЮМЗ-6АМ/6АЛ) и их импортными аналогами. Ширина захвата 2,8 м.</a:t>
                      </a:r>
                    </a:p>
                    <a:p>
                      <a:endParaRPr kumimoji="0" lang="ru-RU" sz="1400" b="1" i="0" u="none" strike="noStrike" kern="1200" cap="none" spc="0" normalizeH="0" baseline="0" noProof="0" dirty="0">
                        <a:ln>
                          <a:noFill/>
                        </a:ln>
                        <a:solidFill>
                          <a:prstClr val="black"/>
                        </a:solidFill>
                        <a:effectLst/>
                        <a:uLnTx/>
                        <a:uFillTx/>
                        <a:latin typeface="+mn-lt"/>
                        <a:ea typeface="+mn-ea"/>
                        <a:cs typeface="+mn-cs"/>
                      </a:endParaRPr>
                    </a:p>
                    <a:p>
                      <a:r>
                        <a:rPr kumimoji="0" lang="ru-RU" sz="1400" b="1" i="0" u="none" strike="noStrike" kern="1200" cap="none" spc="0" normalizeH="0" baseline="0" noProof="0" dirty="0">
                          <a:ln>
                            <a:noFill/>
                          </a:ln>
                          <a:solidFill>
                            <a:prstClr val="black"/>
                          </a:solidFill>
                          <a:effectLst/>
                          <a:uLnTx/>
                          <a:uFillTx/>
                          <a:latin typeface="+mn-lt"/>
                          <a:ea typeface="+mn-ea"/>
                          <a:cs typeface="+mn-cs"/>
                        </a:rPr>
                        <a:t>От 287 000 руб.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mn-lt"/>
                          <a:ea typeface="+mn-ea"/>
                          <a:cs typeface="+mn-cs"/>
                        </a:rPr>
                        <a:t>Борона дисковая навесная БД-2,2х2Н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Способ </a:t>
                      </a:r>
                      <a:r>
                        <a:rPr kumimoji="0" lang="ru-RU" sz="1400" b="0" i="0" u="none" strike="noStrike" kern="1200" cap="none" spc="0" normalizeH="0" baseline="0" noProof="0" dirty="0" err="1">
                          <a:ln>
                            <a:noFill/>
                          </a:ln>
                          <a:solidFill>
                            <a:prstClr val="black"/>
                          </a:solidFill>
                          <a:effectLst/>
                          <a:uLnTx/>
                          <a:uFillTx/>
                          <a:latin typeface="+mn-lt"/>
                          <a:ea typeface="+mn-ea"/>
                          <a:cs typeface="+mn-cs"/>
                        </a:rPr>
                        <a:t>агрегатирования</a:t>
                      </a:r>
                      <a:r>
                        <a:rPr kumimoji="0" lang="ru-RU" sz="1400" b="0" i="0" u="none" strike="noStrike" kern="1200" cap="none" spc="0" normalizeH="0" baseline="0" noProof="0" dirty="0">
                          <a:ln>
                            <a:noFill/>
                          </a:ln>
                          <a:solidFill>
                            <a:prstClr val="black"/>
                          </a:solidFill>
                          <a:effectLst/>
                          <a:uLnTx/>
                          <a:uFillTx/>
                          <a:latin typeface="+mn-lt"/>
                          <a:ea typeface="+mn-ea"/>
                          <a:cs typeface="+mn-cs"/>
                        </a:rPr>
                        <a:t>    навесной с трактором, </a:t>
                      </a:r>
                      <a:r>
                        <a:rPr kumimoji="0" lang="ru-RU" sz="1400" b="0" i="0" u="none" strike="noStrike" kern="1200" cap="none" spc="0" normalizeH="0" baseline="0" noProof="0" dirty="0" err="1">
                          <a:ln>
                            <a:noFill/>
                          </a:ln>
                          <a:solidFill>
                            <a:prstClr val="black"/>
                          </a:solidFill>
                          <a:effectLst/>
                          <a:uLnTx/>
                          <a:uFillTx/>
                          <a:latin typeface="+mn-lt"/>
                          <a:ea typeface="+mn-ea"/>
                          <a:cs typeface="+mn-cs"/>
                        </a:rPr>
                        <a:t>л.с</a:t>
                      </a:r>
                      <a:r>
                        <a:rPr kumimoji="0" lang="ru-RU" sz="1400" b="0" i="0" u="none" strike="noStrike" kern="1200" cap="none" spc="0" normalizeH="0" baseline="0" noProof="0" dirty="0">
                          <a:ln>
                            <a:noFill/>
                          </a:ln>
                          <a:solidFill>
                            <a:prstClr val="black"/>
                          </a:solidFill>
                          <a:effectLst/>
                          <a:uLnTx/>
                          <a:uFillTx/>
                          <a:latin typeface="+mn-lt"/>
                          <a:ea typeface="+mn-ea"/>
                          <a:cs typeface="+mn-cs"/>
                        </a:rPr>
                        <a:t>                  70-80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Количество дисков , шт. 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Ширина захвата, м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Расстояние между дисками, мм 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Расстояние между рядами, мм  800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Диаметр диска, мм    560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Масса, кг    950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От 360 000 руб.</a:t>
                      </a:r>
                    </a:p>
                    <a:p>
                      <a:endParaRPr lang="ru-RU" dirty="0"/>
                    </a:p>
                  </a:txBody>
                  <a:tcPr/>
                </a:tc>
                <a:extLst>
                  <a:ext uri="{0D108BD9-81ED-4DB2-BD59-A6C34878D82A}">
                    <a16:rowId xmlns:a16="http://schemas.microsoft.com/office/drawing/2014/main" val="10001"/>
                  </a:ext>
                </a:extLst>
              </a:tr>
            </a:tbl>
          </a:graphicData>
        </a:graphic>
      </p:graphicFrame>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7753"/>
          <a:stretch/>
        </p:blipFill>
        <p:spPr bwMode="auto">
          <a:xfrm>
            <a:off x="611560" y="916426"/>
            <a:ext cx="2274367" cy="19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774" y="1081467"/>
            <a:ext cx="2521478" cy="179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875655"/>
            <a:ext cx="2664296" cy="199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7905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610119971"/>
              </p:ext>
            </p:extLst>
          </p:nvPr>
        </p:nvGraphicFramePr>
        <p:xfrm>
          <a:off x="509277" y="764704"/>
          <a:ext cx="8136904" cy="6192689"/>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tblGrid>
              <a:tr h="2016929">
                <a:tc>
                  <a:txBody>
                    <a:bodyPr/>
                    <a:lstStyle/>
                    <a:p>
                      <a:endParaRPr lang="ru-RU" dirty="0"/>
                    </a:p>
                  </a:txBody>
                  <a:tcPr>
                    <a:solidFill>
                      <a:schemeClr val="bg1"/>
                    </a:solidFill>
                  </a:tcPr>
                </a:tc>
                <a:tc>
                  <a:txBody>
                    <a:bodyPr/>
                    <a:lstStyle/>
                    <a:p>
                      <a:endParaRPr lang="ru-RU" dirty="0"/>
                    </a:p>
                  </a:txBody>
                  <a:tcPr>
                    <a:solidFill>
                      <a:schemeClr val="bg1"/>
                    </a:solidFill>
                  </a:tcPr>
                </a:tc>
                <a:tc>
                  <a:txBody>
                    <a:bodyPr/>
                    <a:lstStyle/>
                    <a:p>
                      <a:endParaRPr lang="ru-RU" dirty="0"/>
                    </a:p>
                  </a:txBody>
                  <a:tcPr>
                    <a:solidFill>
                      <a:schemeClr val="bg1"/>
                    </a:solidFill>
                  </a:tcPr>
                </a:tc>
                <a:extLst>
                  <a:ext uri="{0D108BD9-81ED-4DB2-BD59-A6C34878D82A}">
                    <a16:rowId xmlns:a16="http://schemas.microsoft.com/office/drawing/2014/main" val="10000"/>
                  </a:ext>
                </a:extLst>
              </a:tr>
              <a:tr h="3960440">
                <a:tc>
                  <a:txBody>
                    <a:bodyPr/>
                    <a:lstStyle/>
                    <a:p>
                      <a:r>
                        <a:rPr lang="ru-RU" sz="1800" b="1" dirty="0"/>
                        <a:t>Картофелесажалка двухрядная</a:t>
                      </a:r>
                    </a:p>
                    <a:p>
                      <a:r>
                        <a:rPr lang="ru-RU" sz="1400" dirty="0"/>
                        <a:t>Навесная сажалка для картофеля присоединяется к трактору при помощи заднего навесного устройства (ЗНУ). Сажалка взаимодействует с тракторами оснащёнными ЗНУ второй категории. Она выполняет все операции в одном рабочем цикле, связанным с высаживанием картофеля, т.е. вспахивает борозды, автоматически высаживает картофель и окучивает землю, формируя гряды.   От </a:t>
                      </a:r>
                      <a:r>
                        <a:rPr lang="ru-RU" sz="1400" b="1" dirty="0"/>
                        <a:t>90 000 руб.</a:t>
                      </a:r>
                    </a:p>
                  </a:txBody>
                  <a:tcPr/>
                </a:tc>
                <a:tc>
                  <a:txBody>
                    <a:bodyPr/>
                    <a:lstStyle/>
                    <a:p>
                      <a:r>
                        <a:rPr lang="ru-RU" b="1" dirty="0"/>
                        <a:t>КАРТОФЕЛЕСАЖАЛКА НАВЕСНАЯ ЧЕТЫРЕХРЯДНАЯ Л-202</a:t>
                      </a:r>
                      <a:endParaRPr kumimoji="0" lang="ru-RU" sz="1400" b="0" i="0" u="none" strike="noStrike" kern="1200" cap="none" spc="0" normalizeH="0" baseline="0" noProof="0" dirty="0">
                        <a:ln>
                          <a:noFill/>
                        </a:ln>
                        <a:solidFill>
                          <a:prstClr val="black"/>
                        </a:solidFill>
                        <a:effectLst/>
                        <a:uLnTx/>
                        <a:uFillTx/>
                        <a:latin typeface="+mn-lt"/>
                        <a:ea typeface="+mn-ea"/>
                        <a:cs typeface="+mn-cs"/>
                      </a:endParaRPr>
                    </a:p>
                    <a:p>
                      <a:r>
                        <a:rPr kumimoji="0" lang="ru-RU" sz="1400" b="0" i="0" u="none" strike="noStrike" kern="1200" cap="none" spc="0" normalizeH="0" baseline="0" noProof="0" dirty="0">
                          <a:ln>
                            <a:noFill/>
                          </a:ln>
                          <a:solidFill>
                            <a:prstClr val="black"/>
                          </a:solidFill>
                          <a:effectLst/>
                          <a:uLnTx/>
                          <a:uFillTx/>
                          <a:latin typeface="+mn-lt"/>
                          <a:ea typeface="+mn-ea"/>
                          <a:cs typeface="+mn-cs"/>
                        </a:rPr>
                        <a:t>Предназначена для рядковой посадки </a:t>
                      </a:r>
                      <a:r>
                        <a:rPr kumimoji="0" lang="ru-RU" sz="1400" b="0" i="0" u="none" strike="noStrike" kern="1200" cap="none" spc="0" normalizeH="0" baseline="0" noProof="0" dirty="0" err="1">
                          <a:ln>
                            <a:noFill/>
                          </a:ln>
                          <a:solidFill>
                            <a:prstClr val="black"/>
                          </a:solidFill>
                          <a:effectLst/>
                          <a:uLnTx/>
                          <a:uFillTx/>
                          <a:latin typeface="+mn-lt"/>
                          <a:ea typeface="+mn-ea"/>
                          <a:cs typeface="+mn-cs"/>
                        </a:rPr>
                        <a:t>непророщенных</a:t>
                      </a:r>
                      <a:r>
                        <a:rPr kumimoji="0" lang="ru-RU" sz="1400" b="0" i="0" u="none" strike="noStrike" kern="1200" cap="none" spc="0" normalizeH="0" baseline="0" noProof="0" dirty="0">
                          <a:ln>
                            <a:noFill/>
                          </a:ln>
                          <a:solidFill>
                            <a:prstClr val="black"/>
                          </a:solidFill>
                          <a:effectLst/>
                          <a:uLnTx/>
                          <a:uFillTx/>
                          <a:latin typeface="+mn-lt"/>
                          <a:ea typeface="+mn-ea"/>
                          <a:cs typeface="+mn-cs"/>
                        </a:rPr>
                        <a:t> клубней картофеля.</a:t>
                      </a:r>
                    </a:p>
                    <a:p>
                      <a:r>
                        <a:rPr kumimoji="0" lang="ru-RU" sz="1400" b="0" i="0" u="none" strike="noStrike" kern="1200" cap="none" spc="0" normalizeH="0" baseline="0" noProof="0" dirty="0">
                          <a:ln>
                            <a:noFill/>
                          </a:ln>
                          <a:solidFill>
                            <a:prstClr val="black"/>
                          </a:solidFill>
                          <a:effectLst/>
                          <a:uLnTx/>
                          <a:uFillTx/>
                          <a:latin typeface="+mn-lt"/>
                          <a:ea typeface="+mn-ea"/>
                          <a:cs typeface="+mn-cs"/>
                        </a:rPr>
                        <a:t>Ширина междурядий, см 70</a:t>
                      </a:r>
                    </a:p>
                    <a:p>
                      <a:r>
                        <a:rPr kumimoji="0" lang="ru-RU" sz="1400" b="0" i="0" u="none" strike="noStrike" kern="1200" cap="none" spc="0" normalizeH="0" baseline="0" noProof="0" dirty="0">
                          <a:ln>
                            <a:noFill/>
                          </a:ln>
                          <a:solidFill>
                            <a:prstClr val="black"/>
                          </a:solidFill>
                          <a:effectLst/>
                          <a:uLnTx/>
                          <a:uFillTx/>
                          <a:latin typeface="+mn-lt"/>
                          <a:ea typeface="+mn-ea"/>
                          <a:cs typeface="+mn-cs"/>
                        </a:rPr>
                        <a:t>Высота загрузки, мм 450</a:t>
                      </a:r>
                    </a:p>
                    <a:p>
                      <a:r>
                        <a:rPr kumimoji="0" lang="ru-RU" sz="1400" b="0" i="0" u="none" strike="noStrike" kern="1200" cap="none" spc="0" normalizeH="0" baseline="0" noProof="0" dirty="0">
                          <a:ln>
                            <a:noFill/>
                          </a:ln>
                          <a:solidFill>
                            <a:prstClr val="black"/>
                          </a:solidFill>
                          <a:effectLst/>
                          <a:uLnTx/>
                          <a:uFillTx/>
                          <a:latin typeface="+mn-lt"/>
                          <a:ea typeface="+mn-ea"/>
                          <a:cs typeface="+mn-cs"/>
                        </a:rPr>
                        <a:t>Ёмкость бункера, кг  600</a:t>
                      </a:r>
                    </a:p>
                    <a:p>
                      <a:r>
                        <a:rPr kumimoji="0" lang="ru-RU" sz="1400" b="0" i="0" u="none" strike="noStrike" kern="1200" cap="none" spc="0" normalizeH="0" baseline="0" noProof="0" dirty="0">
                          <a:ln>
                            <a:noFill/>
                          </a:ln>
                          <a:solidFill>
                            <a:prstClr val="black"/>
                          </a:solidFill>
                          <a:effectLst/>
                          <a:uLnTx/>
                          <a:uFillTx/>
                          <a:latin typeface="+mn-lt"/>
                          <a:ea typeface="+mn-ea"/>
                          <a:cs typeface="+mn-cs"/>
                        </a:rPr>
                        <a:t>Рабочая скорость, км/ч   4-10</a:t>
                      </a:r>
                    </a:p>
                    <a:p>
                      <a:r>
                        <a:rPr kumimoji="0" lang="ru-RU" sz="1400" b="0" i="0" u="none" strike="noStrike" kern="1200" cap="none" spc="0" normalizeH="0" baseline="0" noProof="0" dirty="0">
                          <a:ln>
                            <a:noFill/>
                          </a:ln>
                          <a:solidFill>
                            <a:prstClr val="black"/>
                          </a:solidFill>
                          <a:effectLst/>
                          <a:uLnTx/>
                          <a:uFillTx/>
                          <a:latin typeface="+mn-lt"/>
                          <a:ea typeface="+mn-ea"/>
                          <a:cs typeface="+mn-cs"/>
                        </a:rPr>
                        <a:t>Производительность за 1 час основного времени, га 1,12-2,8</a:t>
                      </a:r>
                    </a:p>
                    <a:p>
                      <a:r>
                        <a:rPr kumimoji="0" lang="ru-RU" sz="1400" b="0" i="0" u="none" strike="noStrike" kern="1200" cap="none" spc="0" normalizeH="0" baseline="0" noProof="0" dirty="0" err="1">
                          <a:ln>
                            <a:noFill/>
                          </a:ln>
                          <a:solidFill>
                            <a:prstClr val="black"/>
                          </a:solidFill>
                          <a:effectLst/>
                          <a:uLnTx/>
                          <a:uFillTx/>
                          <a:latin typeface="+mn-lt"/>
                          <a:ea typeface="+mn-ea"/>
                          <a:cs typeface="+mn-cs"/>
                        </a:rPr>
                        <a:t>Агрегатируется</a:t>
                      </a:r>
                      <a:r>
                        <a:rPr kumimoji="0" lang="ru-RU" sz="1400" b="0" i="0" u="none" strike="noStrike" kern="1200" cap="none" spc="0" normalizeH="0" baseline="0" noProof="0" dirty="0">
                          <a:ln>
                            <a:noFill/>
                          </a:ln>
                          <a:solidFill>
                            <a:prstClr val="black"/>
                          </a:solidFill>
                          <a:effectLst/>
                          <a:uLnTx/>
                          <a:uFillTx/>
                          <a:latin typeface="+mn-lt"/>
                          <a:ea typeface="+mn-ea"/>
                          <a:cs typeface="+mn-cs"/>
                        </a:rPr>
                        <a:t> с тракторами</a:t>
                      </a:r>
                    </a:p>
                    <a:p>
                      <a:r>
                        <a:rPr kumimoji="0" lang="ru-RU" sz="1400" b="0" i="0" u="none" strike="noStrike" kern="1200" cap="none" spc="0" normalizeH="0" baseline="0" noProof="0" dirty="0">
                          <a:ln>
                            <a:noFill/>
                          </a:ln>
                          <a:solidFill>
                            <a:prstClr val="black"/>
                          </a:solidFill>
                          <a:effectLst/>
                          <a:uLnTx/>
                          <a:uFillTx/>
                          <a:latin typeface="+mn-lt"/>
                          <a:ea typeface="+mn-ea"/>
                          <a:cs typeface="+mn-cs"/>
                        </a:rPr>
                        <a:t>тягового </a:t>
                      </a:r>
                      <a:r>
                        <a:rPr kumimoji="0" lang="ru-RU" sz="1400" b="0" i="0" u="none" strike="noStrike" kern="1200" cap="none" spc="0" normalizeH="0" baseline="0" noProof="0" dirty="0" err="1">
                          <a:ln>
                            <a:noFill/>
                          </a:ln>
                          <a:solidFill>
                            <a:prstClr val="black"/>
                          </a:solidFill>
                          <a:effectLst/>
                          <a:uLnTx/>
                          <a:uFillTx/>
                          <a:latin typeface="+mn-lt"/>
                          <a:ea typeface="+mn-ea"/>
                          <a:cs typeface="+mn-cs"/>
                        </a:rPr>
                        <a:t>кл</a:t>
                      </a:r>
                      <a:r>
                        <a:rPr kumimoji="0" lang="ru-RU" sz="1400" b="0" i="0" u="none" strike="noStrike" kern="1200" cap="none" spc="0" normalizeH="0" baseline="0" noProof="0" dirty="0">
                          <a:ln>
                            <a:noFill/>
                          </a:ln>
                          <a:solidFill>
                            <a:prstClr val="black"/>
                          </a:solidFill>
                          <a:effectLst/>
                          <a:uLnTx/>
                          <a:uFillTx/>
                          <a:latin typeface="+mn-lt"/>
                          <a:ea typeface="+mn-ea"/>
                          <a:cs typeface="+mn-cs"/>
                        </a:rPr>
                        <a:t>. 1,4</a:t>
                      </a:r>
                    </a:p>
                    <a:p>
                      <a:endParaRPr kumimoji="0" lang="ru-RU" sz="1400" b="1" i="0" u="none" strike="noStrike" kern="1200" cap="none" spc="0" normalizeH="0" baseline="0" noProof="0" dirty="0">
                        <a:ln>
                          <a:noFill/>
                        </a:ln>
                        <a:solidFill>
                          <a:prstClr val="black"/>
                        </a:solidFill>
                        <a:effectLst/>
                        <a:uLnTx/>
                        <a:uFillTx/>
                        <a:latin typeface="+mn-lt"/>
                        <a:ea typeface="+mn-ea"/>
                        <a:cs typeface="+mn-cs"/>
                      </a:endParaRPr>
                    </a:p>
                    <a:p>
                      <a:r>
                        <a:rPr kumimoji="0" lang="ru-RU" sz="1400" b="1" i="0" u="none" strike="noStrike" kern="1200" cap="none" spc="0" normalizeH="0" baseline="0" noProof="0" dirty="0">
                          <a:ln>
                            <a:noFill/>
                          </a:ln>
                          <a:solidFill>
                            <a:prstClr val="black"/>
                          </a:solidFill>
                          <a:effectLst/>
                          <a:uLnTx/>
                          <a:uFillTx/>
                          <a:latin typeface="+mn-lt"/>
                          <a:ea typeface="+mn-ea"/>
                          <a:cs typeface="+mn-cs"/>
                        </a:rPr>
                        <a:t>От 630 000 руб.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mn-lt"/>
                          <a:ea typeface="+mn-ea"/>
                          <a:cs typeface="+mn-cs"/>
                        </a:rPr>
                        <a:t>КАРТОФЕЛЕСАЖАЛКА ПОЛУНАВЕСНАЯ ЧЕТЫРЕХРЯДНАЯ СК-4</a:t>
                      </a:r>
                      <a:endParaRPr kumimoji="0" lang="ru-RU"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Для рядковой посадки </a:t>
                      </a:r>
                      <a:r>
                        <a:rPr kumimoji="0" lang="ru-RU" sz="1400" b="0" i="0" u="none" strike="noStrike" kern="1200" cap="none" spc="0" normalizeH="0" baseline="0" noProof="0" dirty="0" err="1">
                          <a:ln>
                            <a:noFill/>
                          </a:ln>
                          <a:solidFill>
                            <a:prstClr val="black"/>
                          </a:solidFill>
                          <a:effectLst/>
                          <a:uLnTx/>
                          <a:uFillTx/>
                          <a:latin typeface="+mn-lt"/>
                          <a:ea typeface="+mn-ea"/>
                          <a:cs typeface="+mn-cs"/>
                        </a:rPr>
                        <a:t>непророщенных</a:t>
                      </a:r>
                      <a:r>
                        <a:rPr kumimoji="0" lang="ru-RU" sz="1400" b="0" i="0" u="none" strike="noStrike" kern="1200" cap="none" spc="0" normalizeH="0" baseline="0" noProof="0" dirty="0">
                          <a:ln>
                            <a:noFill/>
                          </a:ln>
                          <a:solidFill>
                            <a:prstClr val="black"/>
                          </a:solidFill>
                          <a:effectLst/>
                          <a:uLnTx/>
                          <a:uFillTx/>
                          <a:latin typeface="+mn-lt"/>
                          <a:ea typeface="+mn-ea"/>
                          <a:cs typeface="+mn-cs"/>
                        </a:rPr>
                        <a:t> откалиброванных клубней картофеля с междурядьями 70,75, 90 см с одновременным протравливанием клубней и внесением минеральных удобрений на почвах всех типов во всех зонах возделывания картофеля. </a:t>
                      </a:r>
                      <a:endParaRPr kumimoji="0" lang="ru-RU"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Производительность за 1 час основного времени, га до 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Вместимость бункера для картофеля, кг 2500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От 2 800 000 руб.</a:t>
                      </a:r>
                    </a:p>
                    <a:p>
                      <a:endParaRPr lang="ru-RU" dirty="0"/>
                    </a:p>
                  </a:txBody>
                  <a:tcPr/>
                </a:tc>
                <a:extLst>
                  <a:ext uri="{0D108BD9-81ED-4DB2-BD59-A6C34878D82A}">
                    <a16:rowId xmlns:a16="http://schemas.microsoft.com/office/drawing/2014/main" val="10001"/>
                  </a:ext>
                </a:extLst>
              </a:tr>
            </a:tbl>
          </a:graphicData>
        </a:graphic>
      </p:graphicFrame>
      <p:sp>
        <p:nvSpPr>
          <p:cNvPr id="2" name="Заголовок 1"/>
          <p:cNvSpPr>
            <a:spLocks noGrp="1"/>
          </p:cNvSpPr>
          <p:nvPr>
            <p:ph type="ctrTitle"/>
          </p:nvPr>
        </p:nvSpPr>
        <p:spPr>
          <a:xfrm>
            <a:off x="512320" y="116632"/>
            <a:ext cx="7846640" cy="720079"/>
          </a:xfrm>
        </p:spPr>
        <p:txBody>
          <a:bodyPr>
            <a:normAutofit fontScale="90000"/>
          </a:bodyPr>
          <a:lstStyle/>
          <a:p>
            <a:r>
              <a:rPr lang="ru-RU" dirty="0"/>
              <a:t>Посадка</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439" y="928984"/>
            <a:ext cx="2592288" cy="181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836712"/>
            <a:ext cx="2849686" cy="1855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137" y="784968"/>
            <a:ext cx="2431950" cy="195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464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41682" y="188640"/>
            <a:ext cx="7846640" cy="720079"/>
          </a:xfrm>
        </p:spPr>
        <p:txBody>
          <a:bodyPr>
            <a:normAutofit fontScale="90000"/>
          </a:bodyPr>
          <a:lstStyle/>
          <a:p>
            <a:r>
              <a:rPr lang="ru-RU" dirty="0"/>
              <a:t>Уход за посевами</a:t>
            </a:r>
          </a:p>
        </p:txBody>
      </p:sp>
      <p:graphicFrame>
        <p:nvGraphicFramePr>
          <p:cNvPr id="3" name="Таблица 2"/>
          <p:cNvGraphicFramePr>
            <a:graphicFrameLocks noGrp="1"/>
          </p:cNvGraphicFramePr>
          <p:nvPr>
            <p:extLst>
              <p:ext uri="{D42A27DB-BD31-4B8C-83A1-F6EECF244321}">
                <p14:modId xmlns:p14="http://schemas.microsoft.com/office/powerpoint/2010/main" val="1917687288"/>
              </p:ext>
            </p:extLst>
          </p:nvPr>
        </p:nvGraphicFramePr>
        <p:xfrm>
          <a:off x="525403" y="836712"/>
          <a:ext cx="8136904" cy="6126401"/>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tblGrid>
              <a:tr h="1584881">
                <a:tc>
                  <a:txBody>
                    <a:bodyPr/>
                    <a:lstStyle/>
                    <a:p>
                      <a:endParaRPr lang="ru-RU" dirty="0"/>
                    </a:p>
                  </a:txBody>
                  <a:tcPr>
                    <a:solidFill>
                      <a:schemeClr val="bg1"/>
                    </a:solidFill>
                  </a:tcPr>
                </a:tc>
                <a:tc>
                  <a:txBody>
                    <a:bodyPr/>
                    <a:lstStyle/>
                    <a:p>
                      <a:endParaRPr lang="ru-RU" dirty="0"/>
                    </a:p>
                  </a:txBody>
                  <a:tcPr>
                    <a:solidFill>
                      <a:schemeClr val="bg1"/>
                    </a:solidFill>
                  </a:tcPr>
                </a:tc>
                <a:tc>
                  <a:txBody>
                    <a:bodyPr/>
                    <a:lstStyle/>
                    <a:p>
                      <a:endParaRPr lang="ru-RU" dirty="0"/>
                    </a:p>
                  </a:txBody>
                  <a:tcPr>
                    <a:solidFill>
                      <a:schemeClr val="bg1"/>
                    </a:solidFill>
                  </a:tcPr>
                </a:tc>
                <a:extLst>
                  <a:ext uri="{0D108BD9-81ED-4DB2-BD59-A6C34878D82A}">
                    <a16:rowId xmlns:a16="http://schemas.microsoft.com/office/drawing/2014/main" val="10000"/>
                  </a:ext>
                </a:extLst>
              </a:tr>
              <a:tr h="3960440">
                <a:tc>
                  <a:txBody>
                    <a:bodyPr/>
                    <a:lstStyle/>
                    <a:p>
                      <a:r>
                        <a:rPr lang="ru-RU" sz="1800" b="1" dirty="0"/>
                        <a:t>Опрыскиватель навесной Заря-ОН-600-09 форсуночный</a:t>
                      </a:r>
                    </a:p>
                    <a:p>
                      <a:r>
                        <a:rPr lang="ru-RU" sz="1400" dirty="0"/>
                        <a:t>необходимый инструмент для химической обработки растений. Используется для внесения жидких удобрений и обработки пестицидами полевых культур в том числе, возделываемых по интенсивной технологии. Благодаря мелкокапельному распылению эффективно защищает от сорной растительности, вредителей и болезней.</a:t>
                      </a:r>
                    </a:p>
                    <a:p>
                      <a:r>
                        <a:rPr lang="ru-RU" sz="1400" dirty="0"/>
                        <a:t>От </a:t>
                      </a:r>
                      <a:r>
                        <a:rPr lang="ru-RU" sz="1400" b="1" dirty="0"/>
                        <a:t>168 000 руб.</a:t>
                      </a:r>
                    </a:p>
                  </a:txBody>
                  <a:tcPr/>
                </a:tc>
                <a:tc>
                  <a:txBody>
                    <a:bodyPr/>
                    <a:lstStyle/>
                    <a:p>
                      <a:r>
                        <a:rPr lang="ru-RU" b="1" dirty="0"/>
                        <a:t>Опрыскиватель прицепной Заря ОПГ-2000-18</a:t>
                      </a:r>
                      <a:r>
                        <a:rPr lang="ru-RU" b="1" baseline="0" dirty="0"/>
                        <a:t> форсуночный</a:t>
                      </a:r>
                      <a:endParaRPr kumimoji="0" lang="ru-RU" sz="1400" b="0" i="0" u="none" strike="noStrike" kern="1200" cap="none" spc="0" normalizeH="0" baseline="0" noProof="0" dirty="0">
                        <a:ln>
                          <a:noFill/>
                        </a:ln>
                        <a:solidFill>
                          <a:prstClr val="black"/>
                        </a:solidFill>
                        <a:effectLst/>
                        <a:uLnTx/>
                        <a:uFillTx/>
                        <a:latin typeface="+mn-lt"/>
                        <a:ea typeface="+mn-ea"/>
                        <a:cs typeface="+mn-cs"/>
                      </a:endParaRPr>
                    </a:p>
                    <a:p>
                      <a:r>
                        <a:rPr kumimoji="0" lang="ru-RU" sz="1400" b="0" i="0" u="none" strike="noStrike" kern="1200" cap="none" spc="0" normalizeH="0" baseline="0" noProof="0" dirty="0">
                          <a:ln>
                            <a:noFill/>
                          </a:ln>
                          <a:solidFill>
                            <a:prstClr val="black"/>
                          </a:solidFill>
                          <a:effectLst/>
                          <a:uLnTx/>
                          <a:uFillTx/>
                          <a:latin typeface="+mn-lt"/>
                          <a:ea typeface="+mn-ea"/>
                          <a:cs typeface="+mn-cs"/>
                        </a:rPr>
                        <a:t>производит равномерное внесение пестицидов при обработке полей. Благодаря уникальной подвеске процесс опрыскивание может происходит на высоких скоростях даже на самых неровных площадях. Распыление происходит за счет 36 форсунок и мембранно—поршневого насоса от вала отбора мощности.</a:t>
                      </a:r>
                      <a:endParaRPr kumimoji="0" lang="ru-RU" sz="1400" b="1" i="0" u="none" strike="noStrike" kern="1200" cap="none" spc="0" normalizeH="0" baseline="0" noProof="0" dirty="0">
                        <a:ln>
                          <a:noFill/>
                        </a:ln>
                        <a:solidFill>
                          <a:prstClr val="black"/>
                        </a:solidFill>
                        <a:effectLst/>
                        <a:uLnTx/>
                        <a:uFillTx/>
                        <a:latin typeface="+mn-lt"/>
                        <a:ea typeface="+mn-ea"/>
                        <a:cs typeface="+mn-cs"/>
                      </a:endParaRPr>
                    </a:p>
                    <a:p>
                      <a:endParaRPr kumimoji="0" lang="ru-RU" sz="1400" b="1" i="0" u="none" strike="noStrike" kern="1200" cap="none" spc="0" normalizeH="0" baseline="0" noProof="0" dirty="0">
                        <a:ln>
                          <a:noFill/>
                        </a:ln>
                        <a:solidFill>
                          <a:prstClr val="black"/>
                        </a:solidFill>
                        <a:effectLst/>
                        <a:uLnTx/>
                        <a:uFillTx/>
                        <a:latin typeface="+mn-lt"/>
                        <a:ea typeface="+mn-ea"/>
                        <a:cs typeface="+mn-cs"/>
                      </a:endParaRPr>
                    </a:p>
                    <a:p>
                      <a:r>
                        <a:rPr kumimoji="0" lang="ru-RU" sz="1400" b="1" i="0" u="none" strike="noStrike" kern="1200" cap="none" spc="0" normalizeH="0" baseline="0" noProof="0" dirty="0">
                          <a:ln>
                            <a:noFill/>
                          </a:ln>
                          <a:solidFill>
                            <a:prstClr val="black"/>
                          </a:solidFill>
                          <a:effectLst/>
                          <a:uLnTx/>
                          <a:uFillTx/>
                          <a:latin typeface="+mn-lt"/>
                          <a:ea typeface="+mn-ea"/>
                          <a:cs typeface="+mn-cs"/>
                        </a:rPr>
                        <a:t>От 750 000 руб.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prstClr val="black"/>
                          </a:solidFill>
                          <a:effectLst/>
                          <a:uLnTx/>
                          <a:uFillTx/>
                          <a:latin typeface="+mn-lt"/>
                          <a:ea typeface="+mn-ea"/>
                          <a:cs typeface="+mn-cs"/>
                        </a:rPr>
                        <a:t>Дрон</a:t>
                      </a:r>
                      <a:r>
                        <a:rPr kumimoji="0" lang="ru-RU" sz="1800" b="1" i="0" u="none" strike="noStrike" kern="1200" cap="none" spc="0" normalizeH="0" baseline="0" noProof="0" dirty="0">
                          <a:ln>
                            <a:noFill/>
                          </a:ln>
                          <a:solidFill>
                            <a:prstClr val="black"/>
                          </a:solidFill>
                          <a:effectLst/>
                          <a:uLnTx/>
                          <a:uFillTx/>
                          <a:latin typeface="+mn-lt"/>
                          <a:ea typeface="+mn-ea"/>
                          <a:cs typeface="+mn-cs"/>
                        </a:rPr>
                        <a:t>-опрыскиватель </a:t>
                      </a:r>
                      <a:r>
                        <a:rPr kumimoji="0" lang="en-US" sz="1800" b="1" i="0" u="none" strike="noStrike" kern="1200" cap="none" spc="0" normalizeH="0" baseline="0" noProof="0" dirty="0">
                          <a:ln>
                            <a:noFill/>
                          </a:ln>
                          <a:solidFill>
                            <a:prstClr val="black"/>
                          </a:solidFill>
                          <a:effectLst/>
                          <a:uLnTx/>
                          <a:uFillTx/>
                          <a:latin typeface="+mn-lt"/>
                          <a:ea typeface="+mn-ea"/>
                          <a:cs typeface="+mn-cs"/>
                        </a:rPr>
                        <a:t>DJI </a:t>
                      </a:r>
                      <a:r>
                        <a:rPr kumimoji="0" lang="en-US" sz="1800" b="1" i="0" u="none" strike="noStrike" kern="1200" cap="none" spc="0" normalizeH="0" baseline="0" noProof="0" dirty="0" err="1">
                          <a:ln>
                            <a:noFill/>
                          </a:ln>
                          <a:solidFill>
                            <a:prstClr val="black"/>
                          </a:solidFill>
                          <a:effectLst/>
                          <a:uLnTx/>
                          <a:uFillTx/>
                          <a:latin typeface="+mn-lt"/>
                          <a:ea typeface="+mn-ea"/>
                          <a:cs typeface="+mn-cs"/>
                        </a:rPr>
                        <a:t>Agras</a:t>
                      </a:r>
                      <a:endParaRPr kumimoji="0" lang="ru-RU"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Бак для распыления 10-30 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Автономная работа с высокой точностью</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Всенаправленный цифровой радар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Система визуального мониторинга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Производительность до 16 га/ч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Использование БПЛА в сельском хозяйстве позволяет следить за процессом уборки урожая, контролировать использование техники, производить полив, опыление, опрыскивание пестицидами и гербицидами.</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От 700 000 руб.</a:t>
                      </a:r>
                    </a:p>
                    <a:p>
                      <a:endParaRPr lang="ru-RU" dirty="0"/>
                    </a:p>
                  </a:txBody>
                  <a:tcPr/>
                </a:tc>
                <a:extLst>
                  <a:ext uri="{0D108BD9-81ED-4DB2-BD59-A6C34878D82A}">
                    <a16:rowId xmlns:a16="http://schemas.microsoft.com/office/drawing/2014/main" val="10001"/>
                  </a:ext>
                </a:extLst>
              </a:tr>
            </a:tbl>
          </a:graphicData>
        </a:graphic>
      </p:graphicFrame>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64704"/>
            <a:ext cx="2514192" cy="167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9720" y="798590"/>
            <a:ext cx="2337725" cy="160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4263" b="21024"/>
          <a:stretch/>
        </p:blipFill>
        <p:spPr bwMode="auto">
          <a:xfrm>
            <a:off x="5664291" y="832476"/>
            <a:ext cx="2939606" cy="160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133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33238"/>
            <a:ext cx="7846640" cy="720079"/>
          </a:xfrm>
        </p:spPr>
        <p:txBody>
          <a:bodyPr>
            <a:normAutofit fontScale="90000"/>
          </a:bodyPr>
          <a:lstStyle/>
          <a:p>
            <a:r>
              <a:rPr lang="ru-RU" dirty="0"/>
              <a:t>Уборка</a:t>
            </a:r>
          </a:p>
        </p:txBody>
      </p:sp>
      <p:graphicFrame>
        <p:nvGraphicFramePr>
          <p:cNvPr id="3" name="Таблица 2"/>
          <p:cNvGraphicFramePr>
            <a:graphicFrameLocks noGrp="1"/>
          </p:cNvGraphicFramePr>
          <p:nvPr>
            <p:extLst>
              <p:ext uri="{D42A27DB-BD31-4B8C-83A1-F6EECF244321}">
                <p14:modId xmlns:p14="http://schemas.microsoft.com/office/powerpoint/2010/main" val="1655162508"/>
              </p:ext>
            </p:extLst>
          </p:nvPr>
        </p:nvGraphicFramePr>
        <p:xfrm>
          <a:off x="683568" y="764704"/>
          <a:ext cx="8136904" cy="5913041"/>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3096344">
                  <a:extLst>
                    <a:ext uri="{9D8B030D-6E8A-4147-A177-3AD203B41FA5}">
                      <a16:colId xmlns:a16="http://schemas.microsoft.com/office/drawing/2014/main" val="20002"/>
                    </a:ext>
                  </a:extLst>
                </a:gridCol>
              </a:tblGrid>
              <a:tr h="1584881">
                <a:tc>
                  <a:txBody>
                    <a:bodyPr/>
                    <a:lstStyle/>
                    <a:p>
                      <a:endParaRPr lang="ru-RU" dirty="0"/>
                    </a:p>
                  </a:txBody>
                  <a:tcPr>
                    <a:solidFill>
                      <a:schemeClr val="bg1"/>
                    </a:solidFill>
                  </a:tcPr>
                </a:tc>
                <a:tc>
                  <a:txBody>
                    <a:bodyPr/>
                    <a:lstStyle/>
                    <a:p>
                      <a:endParaRPr lang="ru-RU" dirty="0"/>
                    </a:p>
                  </a:txBody>
                  <a:tcPr>
                    <a:solidFill>
                      <a:schemeClr val="bg1"/>
                    </a:solidFill>
                  </a:tcPr>
                </a:tc>
                <a:tc>
                  <a:txBody>
                    <a:bodyPr/>
                    <a:lstStyle/>
                    <a:p>
                      <a:endParaRPr lang="ru-RU" dirty="0"/>
                    </a:p>
                  </a:txBody>
                  <a:tcPr>
                    <a:solidFill>
                      <a:schemeClr val="bg1"/>
                    </a:solidFill>
                  </a:tcPr>
                </a:tc>
                <a:extLst>
                  <a:ext uri="{0D108BD9-81ED-4DB2-BD59-A6C34878D82A}">
                    <a16:rowId xmlns:a16="http://schemas.microsoft.com/office/drawing/2014/main" val="10000"/>
                  </a:ext>
                </a:extLst>
              </a:tr>
              <a:tr h="3960440">
                <a:tc>
                  <a:txBody>
                    <a:bodyPr/>
                    <a:lstStyle/>
                    <a:p>
                      <a:r>
                        <a:rPr lang="ru-RU" sz="1800" b="1" dirty="0"/>
                        <a:t>Картофелекопатель полунавесной КСТ-1,4</a:t>
                      </a:r>
                    </a:p>
                    <a:p>
                      <a:r>
                        <a:rPr lang="ru-RU" sz="1400" dirty="0"/>
                        <a:t>Предназначен для выкапывания картофеля, частичного отделения клубней от почвы и укладывания их на поверхность поля для последующей подборки. Картофелекопатель предназначен для работы на всех видах почв, на полях с уклоном до 4°, </a:t>
                      </a:r>
                    </a:p>
                    <a:p>
                      <a:r>
                        <a:rPr lang="ru-RU" sz="1400" b="0" dirty="0" err="1"/>
                        <a:t>Агрегатирование</a:t>
                      </a:r>
                      <a:r>
                        <a:rPr lang="ru-RU" sz="1400" b="0" dirty="0"/>
                        <a:t> с трактором от 1,4 тс</a:t>
                      </a:r>
                    </a:p>
                    <a:p>
                      <a:endParaRPr lang="ru-RU" sz="1400" b="1" dirty="0"/>
                    </a:p>
                    <a:p>
                      <a:endParaRPr lang="ru-RU" sz="1400" b="1" dirty="0"/>
                    </a:p>
                    <a:p>
                      <a:r>
                        <a:rPr lang="ru-RU" sz="1400" b="1" dirty="0"/>
                        <a:t>От 680 000 руб.</a:t>
                      </a:r>
                    </a:p>
                  </a:txBody>
                  <a:tcPr/>
                </a:tc>
                <a:tc>
                  <a:txBody>
                    <a:bodyPr/>
                    <a:lstStyle/>
                    <a:p>
                      <a:r>
                        <a:rPr lang="ru-RU" b="1" dirty="0"/>
                        <a:t>Комбайн картофелеуборочный</a:t>
                      </a:r>
                      <a:r>
                        <a:rPr lang="ru-RU" b="1" baseline="0" dirty="0"/>
                        <a:t> прицепной ККУ-1</a:t>
                      </a:r>
                      <a:endParaRPr kumimoji="0" lang="ru-RU" sz="1400" b="0" i="0" u="none" strike="noStrike" kern="1200" cap="none" spc="0" normalizeH="0" baseline="0" noProof="0" dirty="0">
                        <a:ln>
                          <a:noFill/>
                        </a:ln>
                        <a:solidFill>
                          <a:prstClr val="black"/>
                        </a:solidFill>
                        <a:effectLst/>
                        <a:uLnTx/>
                        <a:uFillTx/>
                        <a:latin typeface="+mn-lt"/>
                        <a:ea typeface="+mn-ea"/>
                        <a:cs typeface="+mn-cs"/>
                      </a:endParaRPr>
                    </a:p>
                    <a:p>
                      <a:r>
                        <a:rPr kumimoji="0" lang="ru-RU" sz="1400" b="0" i="0" u="none" strike="noStrike" kern="1200" cap="none" spc="0" normalizeH="0" baseline="0" noProof="0" dirty="0">
                          <a:ln>
                            <a:noFill/>
                          </a:ln>
                          <a:solidFill>
                            <a:prstClr val="black"/>
                          </a:solidFill>
                          <a:effectLst/>
                          <a:uLnTx/>
                          <a:uFillTx/>
                          <a:latin typeface="+mn-lt"/>
                          <a:ea typeface="+mn-ea"/>
                          <a:cs typeface="+mn-cs"/>
                        </a:rPr>
                        <a:t>предназначен для механизированной уборки картофеля на легких и средних почвах, засоренных камнями до 28 т/га, размером не более 50мм. Высокоэффективная система отделения ботвы, комков и камней благодаря усовершенствованным элеваторам и шиповым полотнам позволяет проводить уборку урожая в самых неблагоприятных условиях с минимальным повреждением клубней.</a:t>
                      </a:r>
                    </a:p>
                    <a:p>
                      <a:r>
                        <a:rPr kumimoji="0" lang="ru-RU" sz="1400" b="1" i="0" u="none" strike="noStrike" kern="1200" cap="none" spc="0" normalizeH="0" baseline="0" noProof="0" dirty="0">
                          <a:ln>
                            <a:noFill/>
                          </a:ln>
                          <a:solidFill>
                            <a:prstClr val="black"/>
                          </a:solidFill>
                          <a:effectLst/>
                          <a:uLnTx/>
                          <a:uFillTx/>
                          <a:latin typeface="+mn-lt"/>
                          <a:ea typeface="+mn-ea"/>
                          <a:cs typeface="+mn-cs"/>
                        </a:rPr>
                        <a:t>2 550 000 руб.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mn-lt"/>
                          <a:ea typeface="+mn-ea"/>
                          <a:cs typeface="+mn-cs"/>
                        </a:rPr>
                        <a:t>Комбайн картофелеуборочный полуприцепной ПКК</a:t>
                      </a:r>
                      <a:r>
                        <a:rPr kumimoji="0" lang="en-US" sz="1800" b="1" i="0" u="none" strike="noStrike" kern="1200" cap="none" spc="0" normalizeH="0" baseline="0" noProof="0" dirty="0">
                          <a:ln>
                            <a:noFill/>
                          </a:ln>
                          <a:solidFill>
                            <a:prstClr val="black"/>
                          </a:solidFill>
                          <a:effectLst/>
                          <a:uLnTx/>
                          <a:uFillTx/>
                          <a:latin typeface="+mn-lt"/>
                          <a:ea typeface="+mn-ea"/>
                          <a:cs typeface="+mn-cs"/>
                        </a:rPr>
                        <a:t> 2-05</a:t>
                      </a:r>
                      <a:endParaRPr kumimoji="0" lang="ru-RU" sz="18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отвечает требованиям технологии уборки картофеля для успешного проведения уборочных работ в оптимальные сроки. Эта машина делает механическую уборку картофеля экономичной, рациональной и удобной, а высокая производительность комбайнов делает их востребованными в хозяйствах с развитым картофелеводством.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Оснащен бункером вместимостью 2000-2500 кг, </a:t>
                      </a:r>
                      <a:r>
                        <a:rPr kumimoji="0" lang="ru-RU" sz="1400" b="0" i="0" u="none" strike="noStrike" kern="1200" cap="none" spc="0" normalizeH="0" baseline="0" noProof="0" dirty="0" err="1">
                          <a:ln>
                            <a:noFill/>
                          </a:ln>
                          <a:solidFill>
                            <a:prstClr val="black"/>
                          </a:solidFill>
                          <a:effectLst/>
                          <a:uLnTx/>
                          <a:uFillTx/>
                          <a:latin typeface="+mn-lt"/>
                          <a:ea typeface="+mn-ea"/>
                          <a:cs typeface="+mn-cs"/>
                        </a:rPr>
                        <a:t>агрегатируется</a:t>
                      </a:r>
                      <a:r>
                        <a:rPr kumimoji="0" lang="ru-RU" sz="1400" b="0" i="0" u="none" strike="noStrike" kern="1200" cap="none" spc="0" normalizeH="0" baseline="0" noProof="0" dirty="0">
                          <a:ln>
                            <a:noFill/>
                          </a:ln>
                          <a:solidFill>
                            <a:prstClr val="black"/>
                          </a:solidFill>
                          <a:effectLst/>
                          <a:uLnTx/>
                          <a:uFillTx/>
                          <a:latin typeface="+mn-lt"/>
                          <a:ea typeface="+mn-ea"/>
                          <a:cs typeface="+mn-cs"/>
                        </a:rPr>
                        <a:t> с колесными тракторами тягового класса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mn-lt"/>
                          <a:ea typeface="+mn-ea"/>
                          <a:cs typeface="+mn-cs"/>
                        </a:rPr>
                        <a:t>7 000 000 руб.</a:t>
                      </a:r>
                    </a:p>
                  </a:txBody>
                  <a:tcPr/>
                </a:tc>
                <a:extLst>
                  <a:ext uri="{0D108BD9-81ED-4DB2-BD59-A6C34878D82A}">
                    <a16:rowId xmlns:a16="http://schemas.microsoft.com/office/drawing/2014/main" val="10001"/>
                  </a:ext>
                </a:extLst>
              </a:tr>
            </a:tbl>
          </a:graphicData>
        </a:graphic>
      </p:graphicFrame>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583158"/>
            <a:ext cx="2686238" cy="17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2374" y="476671"/>
            <a:ext cx="3079442" cy="186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911" y="1844824"/>
            <a:ext cx="3312368" cy="521047"/>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583158"/>
            <a:ext cx="2654611" cy="1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9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4624"/>
            <a:ext cx="7846640" cy="576064"/>
          </a:xfrm>
        </p:spPr>
        <p:txBody>
          <a:bodyPr>
            <a:normAutofit fontScale="90000"/>
          </a:bodyPr>
          <a:lstStyle/>
          <a:p>
            <a:r>
              <a:rPr lang="ru-RU" dirty="0"/>
              <a:t>Хранение</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518" y="776054"/>
            <a:ext cx="152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452889"/>
            <a:ext cx="4572000" cy="646331"/>
          </a:xfrm>
          <a:prstGeom prst="rect">
            <a:avLst/>
          </a:prstGeom>
        </p:spPr>
        <p:txBody>
          <a:bodyPr>
            <a:spAutoFit/>
          </a:bodyPr>
          <a:lstStyle/>
          <a:p>
            <a:r>
              <a:rPr lang="ru-RU" dirty="0"/>
              <a:t>Национальная академия наук Беларуси</a:t>
            </a:r>
          </a:p>
          <a:p>
            <a:r>
              <a:rPr lang="ru-RU" dirty="0"/>
              <a:t>ЭКСПЕРИМЕНТАЛЬНЫЙ ЗАВОД</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080457"/>
            <a:ext cx="4236729" cy="238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39551" y="3463617"/>
            <a:ext cx="8458002" cy="1877437"/>
          </a:xfrm>
          <a:prstGeom prst="rect">
            <a:avLst/>
          </a:prstGeom>
        </p:spPr>
        <p:txBody>
          <a:bodyPr wrap="square">
            <a:spAutoFit/>
          </a:bodyPr>
          <a:lstStyle/>
          <a:p>
            <a:r>
              <a:rPr lang="ru-RU" b="1" dirty="0"/>
              <a:t>Пункты приемно-сортировочные ППС-16-40 и ППС-20-60 </a:t>
            </a:r>
            <a:r>
              <a:rPr lang="ru-RU" sz="1400" dirty="0"/>
              <a:t>предназначены для приема </a:t>
            </a:r>
            <a:r>
              <a:rPr lang="ru-RU" sz="1400" dirty="0" err="1"/>
              <a:t>корнеклубнеплодов</a:t>
            </a:r>
            <a:r>
              <a:rPr lang="ru-RU" sz="1400" dirty="0"/>
              <a:t> от самосвальных транспортных средств с задней выгрузкой, частичного отделения почвенных примесей и дальнейшей подачи продукта по линии. Пункт может применяться во всех зонах возделывания картофеля, корнеплодов и лука. После выгрузки из самосвального транспортного средства продукт поступает по шевронной ленте на сепаратор отделения почвенных примесей, который состоит из набора спиральных полиуретановых вальцов по которым продукт без </a:t>
            </a:r>
            <a:r>
              <a:rPr lang="ru-RU" sz="1400" dirty="0" err="1"/>
              <a:t>травмирования</a:t>
            </a:r>
            <a:r>
              <a:rPr lang="ru-RU" sz="1400" dirty="0"/>
              <a:t> поступает на отводящий лоток и далее по линии.</a:t>
            </a:r>
          </a:p>
          <a:p>
            <a:r>
              <a:rPr lang="ru-RU" sz="1400" b="1" dirty="0"/>
              <a:t>2 780 000 руб.						4 900 000 руб.</a:t>
            </a: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2925" y="1099220"/>
            <a:ext cx="4214628" cy="237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12261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703</TotalTime>
  <Words>2065</Words>
  <Application>Microsoft Office PowerPoint</Application>
  <PresentationFormat>Экран (4:3)</PresentationFormat>
  <Paragraphs>244</Paragraphs>
  <Slides>17</Slides>
  <Notes>0</Notes>
  <HiddenSlides>0</HiddenSlides>
  <MMClips>1</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17</vt:i4>
      </vt:variant>
    </vt:vector>
  </HeadingPairs>
  <TitlesOfParts>
    <vt:vector size="20" baseType="lpstr">
      <vt:lpstr>Arial</vt:lpstr>
      <vt:lpstr>Calibri</vt:lpstr>
      <vt:lpstr>Тема Office</vt:lpstr>
      <vt:lpstr>Линейка техники для производства и хранения картофеля</vt:lpstr>
      <vt:lpstr>Тракторы</vt:lpstr>
      <vt:lpstr>Тракторы</vt:lpstr>
      <vt:lpstr>Плуги</vt:lpstr>
      <vt:lpstr>Почвообработка</vt:lpstr>
      <vt:lpstr>Посадка</vt:lpstr>
      <vt:lpstr>Уход за посевами</vt:lpstr>
      <vt:lpstr>Уборка</vt:lpstr>
      <vt:lpstr>Хранение</vt:lpstr>
      <vt:lpstr>Хранение</vt:lpstr>
      <vt:lpstr>Хранение</vt:lpstr>
      <vt:lpstr>Предпродажная подготовка</vt:lpstr>
      <vt:lpstr>Предпродажная подготовка</vt:lpstr>
      <vt:lpstr>Предпродажная подготовка</vt:lpstr>
      <vt:lpstr>Фасовка и упаковка</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54</cp:revision>
  <dcterms:created xsi:type="dcterms:W3CDTF">2022-01-25T01:39:46Z</dcterms:created>
  <dcterms:modified xsi:type="dcterms:W3CDTF">2023-02-27T06:18:47Z</dcterms:modified>
</cp:coreProperties>
</file>